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1"/>
  </p:notesMasterIdLst>
  <p:handoutMasterIdLst>
    <p:handoutMasterId r:id="rId22"/>
  </p:handoutMasterIdLst>
  <p:sldIdLst>
    <p:sldId id="334" r:id="rId2"/>
    <p:sldId id="256" r:id="rId3"/>
    <p:sldId id="331" r:id="rId4"/>
    <p:sldId id="328" r:id="rId5"/>
    <p:sldId id="323" r:id="rId6"/>
    <p:sldId id="335" r:id="rId7"/>
    <p:sldId id="342" r:id="rId8"/>
    <p:sldId id="340" r:id="rId9"/>
    <p:sldId id="321" r:id="rId10"/>
    <p:sldId id="260" r:id="rId11"/>
    <p:sldId id="320" r:id="rId12"/>
    <p:sldId id="257" r:id="rId13"/>
    <p:sldId id="319" r:id="rId14"/>
    <p:sldId id="341" r:id="rId15"/>
    <p:sldId id="329" r:id="rId16"/>
    <p:sldId id="332" r:id="rId17"/>
    <p:sldId id="259" r:id="rId18"/>
    <p:sldId id="333" r:id="rId19"/>
    <p:sldId id="343"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4B4B"/>
    <a:srgbClr val="FA4C06"/>
    <a:srgbClr val="0A5157"/>
    <a:srgbClr val="FFFFFF"/>
    <a:srgbClr val="33582A"/>
    <a:srgbClr val="ED7D31"/>
    <a:srgbClr val="EDC316"/>
    <a:srgbClr val="172B54"/>
    <a:srgbClr val="70112C"/>
    <a:srgbClr val="4820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C98BAA-8FC1-46DD-8C53-737DB54D9B37}" v="78" dt="2020-07-17T07:59:32.5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96" autoAdjust="0"/>
    <p:restoredTop sz="86345" autoAdjust="0"/>
  </p:normalViewPr>
  <p:slideViewPr>
    <p:cSldViewPr snapToGrid="0">
      <p:cViewPr varScale="1">
        <p:scale>
          <a:sx n="45" d="100"/>
          <a:sy n="45" d="100"/>
        </p:scale>
        <p:origin x="804" y="4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572A41C-4DD9-446E-A443-CB990037EBFA}" type="datetimeFigureOut">
              <a:rPr lang="en-US" smtClean="0"/>
              <a:t>7/17/2020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0091129C-8B57-40C4-ADD9-62B353D1AB0A}" type="slidenum">
              <a:rPr lang="en-US" smtClean="0"/>
              <a:t>‹#›</a:t>
            </a:fld>
            <a:endParaRPr lang="en-US"/>
          </a:p>
        </p:txBody>
      </p:sp>
    </p:spTree>
    <p:extLst>
      <p:ext uri="{BB962C8B-B14F-4D97-AF65-F5344CB8AC3E}">
        <p14:creationId xmlns:p14="http://schemas.microsoft.com/office/powerpoint/2010/main" val="37186594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53CD5FB-464F-4570-A4D3-09330113B8A3}" type="datetimeFigureOut">
              <a:rPr lang="en-US" smtClean="0"/>
              <a:t>7/17/2020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90C5260-71E5-44B9-9448-21BCC4689610}" type="slidenum">
              <a:rPr lang="en-US" smtClean="0"/>
              <a:t>‹#›</a:t>
            </a:fld>
            <a:endParaRPr lang="en-US"/>
          </a:p>
        </p:txBody>
      </p:sp>
    </p:spTree>
    <p:extLst>
      <p:ext uri="{BB962C8B-B14F-4D97-AF65-F5344CB8AC3E}">
        <p14:creationId xmlns:p14="http://schemas.microsoft.com/office/powerpoint/2010/main" val="1017044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0C5260-71E5-44B9-9448-21BCC4689610}" type="slidenum">
              <a:rPr lang="en-US" smtClean="0"/>
              <a:t>1</a:t>
            </a:fld>
            <a:endParaRPr lang="en-US"/>
          </a:p>
        </p:txBody>
      </p:sp>
    </p:spTree>
    <p:extLst>
      <p:ext uri="{BB962C8B-B14F-4D97-AF65-F5344CB8AC3E}">
        <p14:creationId xmlns:p14="http://schemas.microsoft.com/office/powerpoint/2010/main" val="2119751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0C5260-71E5-44B9-9448-21BCC4689610}" type="slidenum">
              <a:rPr lang="en-US" smtClean="0"/>
              <a:t>3</a:t>
            </a:fld>
            <a:endParaRPr lang="en-US"/>
          </a:p>
        </p:txBody>
      </p:sp>
    </p:spTree>
    <p:extLst>
      <p:ext uri="{BB962C8B-B14F-4D97-AF65-F5344CB8AC3E}">
        <p14:creationId xmlns:p14="http://schemas.microsoft.com/office/powerpoint/2010/main" val="2956119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0C5260-71E5-44B9-9448-21BCC4689610}" type="slidenum">
              <a:rPr lang="en-US" smtClean="0"/>
              <a:t>4</a:t>
            </a:fld>
            <a:endParaRPr lang="en-US"/>
          </a:p>
        </p:txBody>
      </p:sp>
    </p:spTree>
    <p:extLst>
      <p:ext uri="{BB962C8B-B14F-4D97-AF65-F5344CB8AC3E}">
        <p14:creationId xmlns:p14="http://schemas.microsoft.com/office/powerpoint/2010/main" val="3174194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0C5260-71E5-44B9-9448-21BCC4689610}" type="slidenum">
              <a:rPr lang="en-US" smtClean="0"/>
              <a:t>5</a:t>
            </a:fld>
            <a:endParaRPr lang="en-US"/>
          </a:p>
        </p:txBody>
      </p:sp>
    </p:spTree>
    <p:extLst>
      <p:ext uri="{BB962C8B-B14F-4D97-AF65-F5344CB8AC3E}">
        <p14:creationId xmlns:p14="http://schemas.microsoft.com/office/powerpoint/2010/main" val="3696883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0C5260-71E5-44B9-9448-21BCC4689610}" type="slidenum">
              <a:rPr lang="en-US" smtClean="0"/>
              <a:t>14</a:t>
            </a:fld>
            <a:endParaRPr lang="en-US"/>
          </a:p>
        </p:txBody>
      </p:sp>
    </p:spTree>
    <p:extLst>
      <p:ext uri="{BB962C8B-B14F-4D97-AF65-F5344CB8AC3E}">
        <p14:creationId xmlns:p14="http://schemas.microsoft.com/office/powerpoint/2010/main" val="503253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0CA1A8-9F62-4338-9032-57BC8B514A14}" type="datetimeFigureOut">
              <a:rPr lang="en-US" smtClean="0"/>
              <a:t>7/17/2020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DB3FE-FA59-4094-9DDD-299D8DD748D5}" type="slidenum">
              <a:rPr lang="en-US" smtClean="0"/>
              <a:t>‹#›</a:t>
            </a:fld>
            <a:endParaRPr lang="en-US"/>
          </a:p>
        </p:txBody>
      </p:sp>
    </p:spTree>
    <p:extLst>
      <p:ext uri="{BB962C8B-B14F-4D97-AF65-F5344CB8AC3E}">
        <p14:creationId xmlns:p14="http://schemas.microsoft.com/office/powerpoint/2010/main" val="661642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CA1A8-9F62-4338-9032-57BC8B514A14}" type="datetimeFigureOut">
              <a:rPr lang="en-US" smtClean="0"/>
              <a:t>7/17/2020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DB3FE-FA59-4094-9DDD-299D8DD748D5}" type="slidenum">
              <a:rPr lang="en-US" smtClean="0"/>
              <a:t>‹#›</a:t>
            </a:fld>
            <a:endParaRPr lang="en-US"/>
          </a:p>
        </p:txBody>
      </p:sp>
    </p:spTree>
    <p:extLst>
      <p:ext uri="{BB962C8B-B14F-4D97-AF65-F5344CB8AC3E}">
        <p14:creationId xmlns:p14="http://schemas.microsoft.com/office/powerpoint/2010/main" val="1260037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CA1A8-9F62-4338-9032-57BC8B514A14}" type="datetimeFigureOut">
              <a:rPr lang="en-US" smtClean="0"/>
              <a:t>7/17/2020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DB3FE-FA59-4094-9DDD-299D8DD748D5}" type="slidenum">
              <a:rPr lang="en-US" smtClean="0"/>
              <a:t>‹#›</a:t>
            </a:fld>
            <a:endParaRPr lang="en-US"/>
          </a:p>
        </p:txBody>
      </p:sp>
    </p:spTree>
    <p:extLst>
      <p:ext uri="{BB962C8B-B14F-4D97-AF65-F5344CB8AC3E}">
        <p14:creationId xmlns:p14="http://schemas.microsoft.com/office/powerpoint/2010/main" val="2578351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CA1A8-9F62-4338-9032-57BC8B514A14}" type="datetimeFigureOut">
              <a:rPr lang="en-US" smtClean="0"/>
              <a:t>7/17/2020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DB3FE-FA59-4094-9DDD-299D8DD748D5}" type="slidenum">
              <a:rPr lang="en-US" smtClean="0"/>
              <a:t>‹#›</a:t>
            </a:fld>
            <a:endParaRPr lang="en-US"/>
          </a:p>
        </p:txBody>
      </p:sp>
    </p:spTree>
    <p:extLst>
      <p:ext uri="{BB962C8B-B14F-4D97-AF65-F5344CB8AC3E}">
        <p14:creationId xmlns:p14="http://schemas.microsoft.com/office/powerpoint/2010/main" val="1210208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0CA1A8-9F62-4338-9032-57BC8B514A14}" type="datetimeFigureOut">
              <a:rPr lang="en-US" smtClean="0"/>
              <a:t>7/17/2020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DB3FE-FA59-4094-9DDD-299D8DD748D5}" type="slidenum">
              <a:rPr lang="en-US" smtClean="0"/>
              <a:t>‹#›</a:t>
            </a:fld>
            <a:endParaRPr lang="en-US"/>
          </a:p>
        </p:txBody>
      </p:sp>
    </p:spTree>
    <p:extLst>
      <p:ext uri="{BB962C8B-B14F-4D97-AF65-F5344CB8AC3E}">
        <p14:creationId xmlns:p14="http://schemas.microsoft.com/office/powerpoint/2010/main" val="2883749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0CA1A8-9F62-4338-9032-57BC8B514A14}" type="datetimeFigureOut">
              <a:rPr lang="en-US" smtClean="0"/>
              <a:t>7/17/2020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CDB3FE-FA59-4094-9DDD-299D8DD748D5}" type="slidenum">
              <a:rPr lang="en-US" smtClean="0"/>
              <a:t>‹#›</a:t>
            </a:fld>
            <a:endParaRPr lang="en-US"/>
          </a:p>
        </p:txBody>
      </p:sp>
    </p:spTree>
    <p:extLst>
      <p:ext uri="{BB962C8B-B14F-4D97-AF65-F5344CB8AC3E}">
        <p14:creationId xmlns:p14="http://schemas.microsoft.com/office/powerpoint/2010/main" val="3139083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0CA1A8-9F62-4338-9032-57BC8B514A14}" type="datetimeFigureOut">
              <a:rPr lang="en-US" smtClean="0"/>
              <a:t>7/17/2020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CDB3FE-FA59-4094-9DDD-299D8DD748D5}" type="slidenum">
              <a:rPr lang="en-US" smtClean="0"/>
              <a:t>‹#›</a:t>
            </a:fld>
            <a:endParaRPr lang="en-US"/>
          </a:p>
        </p:txBody>
      </p:sp>
    </p:spTree>
    <p:extLst>
      <p:ext uri="{BB962C8B-B14F-4D97-AF65-F5344CB8AC3E}">
        <p14:creationId xmlns:p14="http://schemas.microsoft.com/office/powerpoint/2010/main" val="188674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0CA1A8-9F62-4338-9032-57BC8B514A14}" type="datetimeFigureOut">
              <a:rPr lang="en-US" smtClean="0"/>
              <a:t>7/17/2020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CDB3FE-FA59-4094-9DDD-299D8DD748D5}" type="slidenum">
              <a:rPr lang="en-US" smtClean="0"/>
              <a:t>‹#›</a:t>
            </a:fld>
            <a:endParaRPr lang="en-US"/>
          </a:p>
        </p:txBody>
      </p:sp>
    </p:spTree>
    <p:extLst>
      <p:ext uri="{BB962C8B-B14F-4D97-AF65-F5344CB8AC3E}">
        <p14:creationId xmlns:p14="http://schemas.microsoft.com/office/powerpoint/2010/main" val="1272524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0CA1A8-9F62-4338-9032-57BC8B514A14}" type="datetimeFigureOut">
              <a:rPr lang="en-US" smtClean="0"/>
              <a:t>7/17/2020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CDB3FE-FA59-4094-9DDD-299D8DD748D5}" type="slidenum">
              <a:rPr lang="en-US" smtClean="0"/>
              <a:t>‹#›</a:t>
            </a:fld>
            <a:endParaRPr lang="en-US"/>
          </a:p>
        </p:txBody>
      </p:sp>
    </p:spTree>
    <p:extLst>
      <p:ext uri="{BB962C8B-B14F-4D97-AF65-F5344CB8AC3E}">
        <p14:creationId xmlns:p14="http://schemas.microsoft.com/office/powerpoint/2010/main" val="272211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0CA1A8-9F62-4338-9032-57BC8B514A14}" type="datetimeFigureOut">
              <a:rPr lang="en-US" smtClean="0"/>
              <a:t>7/17/2020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CDB3FE-FA59-4094-9DDD-299D8DD748D5}" type="slidenum">
              <a:rPr lang="en-US" smtClean="0"/>
              <a:t>‹#›</a:t>
            </a:fld>
            <a:endParaRPr lang="en-US"/>
          </a:p>
        </p:txBody>
      </p:sp>
    </p:spTree>
    <p:extLst>
      <p:ext uri="{BB962C8B-B14F-4D97-AF65-F5344CB8AC3E}">
        <p14:creationId xmlns:p14="http://schemas.microsoft.com/office/powerpoint/2010/main" val="1423282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0CA1A8-9F62-4338-9032-57BC8B514A14}" type="datetimeFigureOut">
              <a:rPr lang="en-US" smtClean="0"/>
              <a:t>7/17/2020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CDB3FE-FA59-4094-9DDD-299D8DD748D5}" type="slidenum">
              <a:rPr lang="en-US" smtClean="0"/>
              <a:t>‹#›</a:t>
            </a:fld>
            <a:endParaRPr lang="en-US"/>
          </a:p>
        </p:txBody>
      </p:sp>
    </p:spTree>
    <p:extLst>
      <p:ext uri="{BB962C8B-B14F-4D97-AF65-F5344CB8AC3E}">
        <p14:creationId xmlns:p14="http://schemas.microsoft.com/office/powerpoint/2010/main" val="3534442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0CA1A8-9F62-4338-9032-57BC8B514A14}" type="datetimeFigureOut">
              <a:rPr lang="en-US" smtClean="0"/>
              <a:t>7/17/2020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CDB3FE-FA59-4094-9DDD-299D8DD748D5}" type="slidenum">
              <a:rPr lang="en-US" smtClean="0"/>
              <a:t>‹#›</a:t>
            </a:fld>
            <a:endParaRPr lang="en-US"/>
          </a:p>
        </p:txBody>
      </p:sp>
    </p:spTree>
    <p:extLst>
      <p:ext uri="{BB962C8B-B14F-4D97-AF65-F5344CB8AC3E}">
        <p14:creationId xmlns:p14="http://schemas.microsoft.com/office/powerpoint/2010/main" val="2797879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8.wdp"/><Relationship Id="rId3" Type="http://schemas.microsoft.com/office/2007/relationships/hdphoto" Target="../media/hdphoto3.wdp"/><Relationship Id="rId7" Type="http://schemas.microsoft.com/office/2007/relationships/hdphoto" Target="../media/hdphoto5.wdp"/><Relationship Id="rId12"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21.png"/><Relationship Id="rId4" Type="http://schemas.openxmlformats.org/officeDocument/2006/relationships/image" Target="../media/image18.png"/><Relationship Id="rId9"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housingforward.org/volunteer-registration" TargetMode="External"/><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video" Target="https://www.youtube.com/embed/BsUtqU9ocqc?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914"/>
            <a:ext cx="12192000" cy="6889914"/>
          </a:xfrm>
          <a:prstGeom prst="rect">
            <a:avLst/>
          </a:prstGeom>
          <a:solidFill>
            <a:srgbClr val="2F4B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4060" y="3549778"/>
            <a:ext cx="5775960" cy="2887982"/>
          </a:xfrm>
          <a:prstGeom prst="rect">
            <a:avLst/>
          </a:prstGeom>
        </p:spPr>
      </p:pic>
      <p:sp>
        <p:nvSpPr>
          <p:cNvPr id="5" name="Title 1"/>
          <p:cNvSpPr txBox="1">
            <a:spLocks/>
          </p:cNvSpPr>
          <p:nvPr/>
        </p:nvSpPr>
        <p:spPr>
          <a:xfrm>
            <a:off x="701040" y="529025"/>
            <a:ext cx="9951720" cy="20518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spc="-150" dirty="0">
                <a:solidFill>
                  <a:schemeClr val="bg1"/>
                </a:solidFill>
                <a:latin typeface="Akzidenz Grotesk BE Light" panose="02000506040000020003" pitchFamily="50" charset="0"/>
              </a:rPr>
              <a:t>Become a Volunteer</a:t>
            </a:r>
          </a:p>
        </p:txBody>
      </p:sp>
      <p:pic>
        <p:nvPicPr>
          <p:cNvPr id="6" name="jlbrock44_-_Staying_Positive">
            <a:hlinkClick r:id="" action="ppaction://media"/>
            <a:extLst>
              <a:ext uri="{FF2B5EF4-FFF2-40B4-BE49-F238E27FC236}">
                <a16:creationId xmlns:a16="http://schemas.microsoft.com/office/drawing/2014/main" id="{57900882-5B23-4D11-A77E-A7F9F275CC48}"/>
              </a:ext>
            </a:extLst>
          </p:cNvPr>
          <p:cNvPicPr>
            <a:picLocks noChangeAspect="1"/>
          </p:cNvPicPr>
          <p:nvPr>
            <a:audioFile r:link="rId2"/>
            <p:extLst>
              <p:ext uri="{DAA4B4D4-6D71-4841-9C94-3DE7FCFB9230}">
                <p14:media xmlns:p14="http://schemas.microsoft.com/office/powerpoint/2010/main" r:embed="rId1">
                  <p14:bmkLst>
                    <p14:bmk name="Bookmark 1" time="6036.0984"/>
                  </p14:bmkLst>
                </p14:media>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4838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8" showWhenStopped="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171949" y="0"/>
            <a:ext cx="8020051" cy="6064233"/>
          </a:xfrm>
          <a:prstGeom prst="rect">
            <a:avLst/>
          </a:prstGeom>
        </p:spPr>
      </p:pic>
      <p:sp>
        <p:nvSpPr>
          <p:cNvPr id="9" name="Rectangle 8"/>
          <p:cNvSpPr/>
          <p:nvPr/>
        </p:nvSpPr>
        <p:spPr>
          <a:xfrm>
            <a:off x="8281553" y="5121689"/>
            <a:ext cx="3910447" cy="46952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4398" y="5594438"/>
            <a:ext cx="12192000" cy="1342103"/>
          </a:xfrm>
          <a:prstGeom prst="rect">
            <a:avLst/>
          </a:prstGeom>
          <a:solidFill>
            <a:srgbClr val="2F4B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7214" y="0"/>
            <a:ext cx="4199163" cy="5757723"/>
          </a:xfrm>
          <a:prstGeom prst="rect">
            <a:avLst/>
          </a:prstGeom>
          <a:solidFill>
            <a:srgbClr val="0A515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Akzidenz Grotesk BE Bold" panose="02000503050000020004" pitchFamily="50" charset="0"/>
              </a:rPr>
              <a:t>VOLUNTEERS NEEDED:</a:t>
            </a:r>
            <a:endParaRPr lang="en-US" sz="2800" b="1" dirty="0">
              <a:latin typeface="Akzidenz Grotesk BE Light"/>
            </a:endParaRPr>
          </a:p>
          <a:p>
            <a:pPr algn="ctr"/>
            <a:r>
              <a:rPr lang="en-US" sz="2800" dirty="0">
                <a:solidFill>
                  <a:srgbClr val="FFFFFF"/>
                </a:solidFill>
                <a:latin typeface="Akzidenz Grotesk BE Light"/>
              </a:rPr>
              <a:t>Individuals</a:t>
            </a:r>
          </a:p>
          <a:p>
            <a:pPr algn="ctr"/>
            <a:r>
              <a:rPr lang="en-US" sz="2800" dirty="0">
                <a:solidFill>
                  <a:srgbClr val="FFFFFF"/>
                </a:solidFill>
                <a:latin typeface="Akzidenz Grotesk BE Light"/>
              </a:rPr>
              <a:t>Families</a:t>
            </a:r>
          </a:p>
          <a:p>
            <a:pPr algn="ctr"/>
            <a:r>
              <a:rPr lang="en-US" sz="2800" dirty="0">
                <a:solidFill>
                  <a:srgbClr val="FFFFFF"/>
                </a:solidFill>
                <a:latin typeface="Akzidenz Grotesk BE Light"/>
              </a:rPr>
              <a:t>Faith Groups</a:t>
            </a:r>
          </a:p>
          <a:p>
            <a:pPr algn="ctr"/>
            <a:r>
              <a:rPr lang="en-US" sz="2800" dirty="0">
                <a:solidFill>
                  <a:srgbClr val="FFFFFF"/>
                </a:solidFill>
                <a:latin typeface="Akzidenz Grotesk BE Light"/>
              </a:rPr>
              <a:t>Civic Groups</a:t>
            </a:r>
          </a:p>
          <a:p>
            <a:pPr algn="ctr"/>
            <a:r>
              <a:rPr lang="en-US" sz="2800" dirty="0">
                <a:solidFill>
                  <a:srgbClr val="FFFFFF"/>
                </a:solidFill>
                <a:latin typeface="Akzidenz Grotesk BE Light"/>
              </a:rPr>
              <a:t>School Groups</a:t>
            </a:r>
          </a:p>
          <a:p>
            <a:pPr algn="ctr"/>
            <a:r>
              <a:rPr lang="en-US" sz="2800" dirty="0">
                <a:solidFill>
                  <a:srgbClr val="FFFFFF"/>
                </a:solidFill>
                <a:latin typeface="Akzidenz Grotesk BE Light"/>
              </a:rPr>
              <a:t>Corporate Groups</a:t>
            </a:r>
          </a:p>
        </p:txBody>
      </p:sp>
      <p:sp>
        <p:nvSpPr>
          <p:cNvPr id="4" name="Rectangle 3"/>
          <p:cNvSpPr/>
          <p:nvPr/>
        </p:nvSpPr>
        <p:spPr>
          <a:xfrm>
            <a:off x="233450" y="5931413"/>
            <a:ext cx="10763650" cy="738664"/>
          </a:xfrm>
          <a:prstGeom prst="rect">
            <a:avLst/>
          </a:prstGeom>
        </p:spPr>
        <p:txBody>
          <a:bodyPr wrap="square" anchor="t">
            <a:spAutoFit/>
          </a:bodyPr>
          <a:lstStyle/>
          <a:p>
            <a:r>
              <a:rPr lang="en-US" sz="4200" dirty="0">
                <a:solidFill>
                  <a:schemeClr val="bg1"/>
                </a:solidFill>
                <a:latin typeface="Akzidenz Grotesk BE Light"/>
              </a:rPr>
              <a:t>Together we can end homelessness. </a:t>
            </a:r>
            <a:endParaRPr lang="en-US" sz="4200" dirty="0">
              <a:latin typeface="Akzidenz Grotesk BE Light" panose="02000506040000020003" pitchFamily="50" charset="0"/>
            </a:endParaRPr>
          </a:p>
        </p:txBody>
      </p:sp>
      <p:sp>
        <p:nvSpPr>
          <p:cNvPr id="18" name="WordArt 2"/>
          <p:cNvSpPr>
            <a:spLocks noChangeArrowheads="1" noChangeShapeType="1" noTextEdit="1"/>
          </p:cNvSpPr>
          <p:nvPr/>
        </p:nvSpPr>
        <p:spPr bwMode="auto">
          <a:xfrm rot="-5400000">
            <a:off x="11013194" y="5903947"/>
            <a:ext cx="729062" cy="672453"/>
          </a:xfrm>
          <a:prstGeom prst="rect">
            <a:avLst/>
          </a:prstGeom>
          <a:extLst>
            <a:ext uri="{91240B29-F687-4F45-9708-019B960494DF}">
              <a14:hiddenLine xmlns:a14="http://schemas.microsoft.com/office/drawing/2010/main" w="9525">
                <a:solidFill>
                  <a:srgbClr val="548DD4"/>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US" sz="3600" b="1" kern="10" spc="-180">
                <a:ln>
                  <a:noFill/>
                </a:ln>
                <a:solidFill>
                  <a:srgbClr val="FA4C06"/>
                </a:solidFill>
                <a:effectLst/>
                <a:latin typeface="Arial Black"/>
              </a:rPr>
              <a:t>v</a:t>
            </a:r>
          </a:p>
        </p:txBody>
      </p:sp>
      <p:sp>
        <p:nvSpPr>
          <p:cNvPr id="5" name="Rectangle 4"/>
          <p:cNvSpPr/>
          <p:nvPr/>
        </p:nvSpPr>
        <p:spPr>
          <a:xfrm>
            <a:off x="292155" y="694435"/>
            <a:ext cx="3923089" cy="584775"/>
          </a:xfrm>
          <a:prstGeom prst="rect">
            <a:avLst/>
          </a:prstGeom>
        </p:spPr>
        <p:txBody>
          <a:bodyPr wrap="square" anchor="t">
            <a:spAutoFit/>
          </a:bodyPr>
          <a:lstStyle/>
          <a:p>
            <a:endParaRPr lang="en-US" sz="3200">
              <a:solidFill>
                <a:schemeClr val="bg1"/>
              </a:solidFill>
              <a:latin typeface="Akzidenz Grotesk BE Regular"/>
            </a:endParaRPr>
          </a:p>
        </p:txBody>
      </p:sp>
      <p:sp>
        <p:nvSpPr>
          <p:cNvPr id="8" name="Rectangle 7"/>
          <p:cNvSpPr/>
          <p:nvPr/>
        </p:nvSpPr>
        <p:spPr>
          <a:xfrm>
            <a:off x="8416312" y="5208819"/>
            <a:ext cx="5236241" cy="307777"/>
          </a:xfrm>
          <a:prstGeom prst="rect">
            <a:avLst/>
          </a:prstGeom>
        </p:spPr>
        <p:txBody>
          <a:bodyPr wrap="square" anchor="t">
            <a:spAutoFit/>
          </a:bodyPr>
          <a:lstStyle/>
          <a:p>
            <a:r>
              <a:rPr lang="en-US" sz="1400">
                <a:latin typeface="Akzidenz Grotesk BE Regular"/>
              </a:rPr>
              <a:t>Summer Transitional Shelter dinner providers.</a:t>
            </a:r>
            <a:endParaRPr lang="en-US">
              <a:latin typeface="Calibri" panose="020F0502020204030204"/>
              <a:cs typeface="Calibri" panose="020F0502020204030204"/>
            </a:endParaRPr>
          </a:p>
        </p:txBody>
      </p:sp>
      <p:pic>
        <p:nvPicPr>
          <p:cNvPr id="2" name="jlbrock44_-_Staying_Positive">
            <a:hlinkClick r:id="" action="ppaction://media"/>
            <a:extLst>
              <a:ext uri="{FF2B5EF4-FFF2-40B4-BE49-F238E27FC236}">
                <a16:creationId xmlns:a16="http://schemas.microsoft.com/office/drawing/2014/main" id="{294DBC9D-2290-424A-B110-F73C30D596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9992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9"/>
          <p:cNvSpPr txBox="1">
            <a:spLocks noChangeArrowheads="1"/>
          </p:cNvSpPr>
          <p:nvPr/>
        </p:nvSpPr>
        <p:spPr bwMode="auto">
          <a:xfrm>
            <a:off x="8224587" y="1616639"/>
            <a:ext cx="3877349" cy="28029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285750" marR="0" lvl="0" indent="-285750" defTabSz="914400" rtl="0" eaLnBrk="1" fontAlgn="base" latinLnBrk="0" hangingPunct="1">
              <a:lnSpc>
                <a:spcPct val="15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a:ln>
                  <a:noFill/>
                </a:ln>
                <a:effectLst/>
                <a:latin typeface="Akzidenz Grotesk BE Regular"/>
                <a:cs typeface="Arial"/>
              </a:rPr>
              <a:t>Employment Consultant </a:t>
            </a:r>
            <a:br>
              <a:rPr kumimoji="0" lang="en-US" altLang="en-US" b="0" i="0" u="none" strike="noStrike" cap="none" normalizeH="0" baseline="0">
                <a:ln>
                  <a:noFill/>
                </a:ln>
                <a:effectLst/>
                <a:latin typeface="Akzidenz Grotesk BE Regular"/>
                <a:cs typeface="Arial"/>
              </a:rPr>
            </a:br>
            <a:r>
              <a:rPr lang="en-US" altLang="en-US">
                <a:latin typeface="Akzidenz Grotesk BE Regular"/>
                <a:cs typeface="Arial"/>
              </a:rPr>
              <a:t>(skills-based)</a:t>
            </a:r>
            <a:endParaRPr kumimoji="0" lang="en-US" altLang="en-US" b="0" i="0" u="none" strike="noStrike" cap="none" normalizeH="0" baseline="0">
              <a:ln>
                <a:noFill/>
              </a:ln>
              <a:effectLst/>
              <a:latin typeface="Akzidenz Grotesk BE Regular" panose="02000503030000020003" pitchFamily="50" charset="0"/>
              <a:cs typeface="Arial" pitchFamily="34" charset="0"/>
            </a:endParaRPr>
          </a:p>
          <a:p>
            <a:pPr marL="285750" indent="-285750" fontAlgn="base">
              <a:lnSpc>
                <a:spcPct val="150000"/>
              </a:lnSpc>
              <a:spcBef>
                <a:spcPct val="0"/>
              </a:spcBef>
              <a:spcAft>
                <a:spcPct val="0"/>
              </a:spcAft>
              <a:buFont typeface="Arial" panose="020B0604020202020204" pitchFamily="34" charset="0"/>
              <a:buChar char="•"/>
            </a:pPr>
            <a:r>
              <a:rPr kumimoji="0" lang="en-US" altLang="en-US" b="0" i="0" u="none" strike="noStrike" cap="none" normalizeH="0" baseline="0">
                <a:ln>
                  <a:noFill/>
                </a:ln>
                <a:effectLst/>
                <a:latin typeface="Akzidenz Grotesk BE Regular"/>
                <a:cs typeface="Arial"/>
              </a:rPr>
              <a:t>Computer Specialist</a:t>
            </a:r>
            <a:r>
              <a:rPr lang="en-US" altLang="en-US">
                <a:latin typeface="Akzidenz Grotesk BE Regular"/>
                <a:cs typeface="Arial"/>
              </a:rPr>
              <a:t> (skills-based)</a:t>
            </a:r>
            <a:endParaRPr lang="en-US" b="0" i="0" u="none" strike="noStrike" cap="none" normalizeH="0" baseline="0">
              <a:ln>
                <a:noFill/>
              </a:ln>
              <a:effectLst/>
              <a:ea typeface="+mn-lt"/>
              <a:cs typeface="+mn-lt"/>
            </a:endParaRPr>
          </a:p>
        </p:txBody>
      </p:sp>
      <p:sp>
        <p:nvSpPr>
          <p:cNvPr id="23" name="Text Box 12"/>
          <p:cNvSpPr txBox="1">
            <a:spLocks noChangeArrowheads="1"/>
          </p:cNvSpPr>
          <p:nvPr/>
        </p:nvSpPr>
        <p:spPr bwMode="auto">
          <a:xfrm>
            <a:off x="4090584" y="1516687"/>
            <a:ext cx="4165833" cy="34748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171450" marR="0" lvl="0" indent="-171450" defTabSz="914400" rtl="0" eaLnBrk="1" fontAlgn="base" latinLnBrk="0" hangingPunct="1">
              <a:lnSpc>
                <a:spcPct val="150000"/>
              </a:lnSpc>
              <a:spcBef>
                <a:spcPct val="0"/>
              </a:spcBef>
              <a:spcAft>
                <a:spcPct val="0"/>
              </a:spcAft>
              <a:buClrTx/>
              <a:buSzTx/>
              <a:buFont typeface="Arial" panose="020B0604020202020204" pitchFamily="34" charset="0"/>
              <a:buChar char="•"/>
              <a:tabLst/>
            </a:pPr>
            <a:endParaRPr kumimoji="0" lang="en-US" altLang="en-US" sz="400" b="1" i="0" u="none" strike="noStrike" cap="none" normalizeH="0" baseline="0" dirty="0">
              <a:ln>
                <a:noFill/>
              </a:ln>
              <a:effectLst/>
              <a:latin typeface="Akzidenz Grotesk BE Regular" panose="02000503030000020003" pitchFamily="50" charset="0"/>
              <a:cs typeface="Arial" pitchFamily="34" charset="0"/>
            </a:endParaRPr>
          </a:p>
          <a:p>
            <a:pPr marL="285750" indent="-285750" fontAlgn="base">
              <a:lnSpc>
                <a:spcPct val="150000"/>
              </a:lnSpc>
              <a:spcBef>
                <a:spcPct val="0"/>
              </a:spcBef>
              <a:spcAft>
                <a:spcPct val="0"/>
              </a:spcAft>
              <a:buFont typeface="Arial" panose="020B0604020202020204" pitchFamily="34" charset="0"/>
              <a:buChar char="•"/>
            </a:pPr>
            <a:r>
              <a:rPr kumimoji="0" lang="en-US" altLang="en-US" b="0" i="0" u="none" strike="noStrike" cap="none" normalizeH="0" baseline="0" dirty="0">
                <a:ln>
                  <a:noFill/>
                </a:ln>
                <a:effectLst/>
                <a:latin typeface="Akzidenz Grotesk BE Regular"/>
                <a:cs typeface="Arial"/>
              </a:rPr>
              <a:t>Support Center </a:t>
            </a:r>
            <a:r>
              <a:rPr lang="en-US" altLang="en-US" dirty="0">
                <a:latin typeface="Akzidenz Grotesk BE Regular"/>
                <a:cs typeface="Arial"/>
              </a:rPr>
              <a:t>– reception desk, milieu management</a:t>
            </a:r>
            <a:endParaRPr lang="en-US" altLang="en-US" b="0" i="0" u="none" strike="noStrike" cap="none" normalizeH="0" baseline="0" dirty="0">
              <a:ln>
                <a:noFill/>
              </a:ln>
              <a:effectLst/>
              <a:latin typeface="Akzidenz Grotesk BE Regular"/>
              <a:cs typeface="Arial"/>
            </a:endParaRPr>
          </a:p>
          <a:p>
            <a:pPr marL="285750" indent="-285750" fontAlgn="base">
              <a:lnSpc>
                <a:spcPct val="150000"/>
              </a:lnSpc>
              <a:spcBef>
                <a:spcPct val="0"/>
              </a:spcBef>
              <a:spcAft>
                <a:spcPct val="0"/>
              </a:spcAft>
              <a:buFont typeface="Arial" panose="020B0604020202020204" pitchFamily="34" charset="0"/>
              <a:buChar char="•"/>
            </a:pPr>
            <a:r>
              <a:rPr kumimoji="0" lang="en-US" altLang="en-US" b="0" i="0" u="none" strike="noStrike" cap="none" normalizeH="0" baseline="0" dirty="0">
                <a:ln>
                  <a:noFill/>
                </a:ln>
                <a:effectLst/>
                <a:latin typeface="Akzidenz Grotesk BE Regular"/>
                <a:cs typeface="Arial"/>
              </a:rPr>
              <a:t>Medical Clinic </a:t>
            </a:r>
            <a:r>
              <a:rPr lang="en-US" altLang="en-US" dirty="0">
                <a:latin typeface="Akzidenz Grotesk BE Regular"/>
                <a:cs typeface="Arial"/>
              </a:rPr>
              <a:t>(skills-based)</a:t>
            </a:r>
            <a:endParaRPr lang="en-US" altLang="en-US" b="0" i="0" u="none" strike="noStrike" cap="none" normalizeH="0" baseline="0" dirty="0">
              <a:ln>
                <a:noFill/>
              </a:ln>
              <a:effectLst/>
              <a:latin typeface="Akzidenz Grotesk BE Regular"/>
              <a:cs typeface="Arial"/>
            </a:endParaRPr>
          </a:p>
          <a:p>
            <a:pPr marL="285750" indent="-285750" fontAlgn="base">
              <a:lnSpc>
                <a:spcPct val="150000"/>
              </a:lnSpc>
              <a:spcBef>
                <a:spcPct val="0"/>
              </a:spcBef>
              <a:spcAft>
                <a:spcPct val="0"/>
              </a:spcAft>
              <a:buFont typeface="Arial" panose="020B0604020202020204" pitchFamily="34" charset="0"/>
              <a:buChar char="•"/>
            </a:pPr>
            <a:r>
              <a:rPr kumimoji="0" lang="en-US" altLang="en-US" b="0" i="0" u="none" strike="noStrike" cap="none" normalizeH="0" baseline="0" dirty="0">
                <a:ln>
                  <a:noFill/>
                </a:ln>
                <a:effectLst/>
                <a:latin typeface="Akzidenz Grotesk BE Regular"/>
                <a:cs typeface="Arial"/>
              </a:rPr>
              <a:t>Legal Clinic Volunteer</a:t>
            </a:r>
            <a:r>
              <a:rPr lang="en-US" altLang="en-US" dirty="0">
                <a:latin typeface="Akzidenz Grotesk BE Regular"/>
                <a:cs typeface="Arial"/>
              </a:rPr>
              <a:t> (skills-based)</a:t>
            </a:r>
            <a:endParaRPr lang="en-US" altLang="en-US" b="0" i="0" u="none" strike="noStrike" cap="none" normalizeH="0" baseline="0" dirty="0">
              <a:ln>
                <a:noFill/>
              </a:ln>
              <a:effectLst/>
              <a:latin typeface="Akzidenz Grotesk BE Regular"/>
              <a:cs typeface="Arial"/>
            </a:endParaRPr>
          </a:p>
          <a:p>
            <a:pPr marL="285750" indent="-285750" fontAlgn="base">
              <a:lnSpc>
                <a:spcPct val="150000"/>
              </a:lnSpc>
              <a:spcBef>
                <a:spcPct val="0"/>
              </a:spcBef>
              <a:spcAft>
                <a:spcPct val="0"/>
              </a:spcAft>
              <a:buFont typeface="Arial" panose="020B0604020202020204" pitchFamily="34" charset="0"/>
              <a:buChar char="•"/>
            </a:pPr>
            <a:r>
              <a:rPr lang="en-US" altLang="en-US" dirty="0">
                <a:latin typeface="Akzidenz Grotesk BE Regular"/>
                <a:cs typeface="Arial"/>
              </a:rPr>
              <a:t>Shelter Site Captain</a:t>
            </a:r>
          </a:p>
          <a:p>
            <a:pPr marL="285750" lvl="0" indent="-285750" fontAlgn="base">
              <a:lnSpc>
                <a:spcPct val="150000"/>
              </a:lnSpc>
              <a:spcBef>
                <a:spcPct val="0"/>
              </a:spcBef>
              <a:spcAft>
                <a:spcPct val="0"/>
              </a:spcAft>
              <a:buFont typeface="Arial" panose="020B0604020202020204" pitchFamily="34" charset="0"/>
              <a:buChar char="•"/>
            </a:pPr>
            <a:r>
              <a:rPr lang="en-US" altLang="en-US" dirty="0">
                <a:latin typeface="Akzidenz Grotesk BE Regular"/>
                <a:cs typeface="Arial"/>
              </a:rPr>
              <a:t>Meal Provider</a:t>
            </a:r>
          </a:p>
          <a:p>
            <a:pPr marL="285750" indent="-285750" fontAlgn="base">
              <a:lnSpc>
                <a:spcPct val="150000"/>
              </a:lnSpc>
              <a:spcBef>
                <a:spcPct val="0"/>
              </a:spcBef>
              <a:spcAft>
                <a:spcPct val="0"/>
              </a:spcAft>
              <a:buFont typeface="Arial" panose="020B0604020202020204" pitchFamily="34" charset="0"/>
              <a:buChar char="•"/>
            </a:pPr>
            <a:r>
              <a:rPr lang="en-US" altLang="en-US" dirty="0">
                <a:latin typeface="Akzidenz Grotesk BE Regular"/>
                <a:cs typeface="Arial"/>
              </a:rPr>
              <a:t>Shelter Volunteer</a:t>
            </a:r>
            <a:endParaRPr lang="en-US" altLang="en-US" dirty="0">
              <a:latin typeface="Akzidenz Grotesk BE Regular" panose="02000503030000020003" pitchFamily="50" charset="0"/>
              <a:cs typeface="Arial" pitchFamily="34" charset="0"/>
            </a:endParaRPr>
          </a:p>
          <a:p>
            <a:pPr marL="285750" lvl="0" indent="-285750">
              <a:lnSpc>
                <a:spcPct val="150000"/>
              </a:lnSpc>
              <a:spcBef>
                <a:spcPct val="0"/>
              </a:spcBef>
              <a:spcAft>
                <a:spcPct val="0"/>
              </a:spcAft>
              <a:buFont typeface="Arial" panose="020B0604020202020204" pitchFamily="34" charset="0"/>
              <a:buChar char="•"/>
            </a:pPr>
            <a:r>
              <a:rPr lang="en-US" altLang="en-US" dirty="0">
                <a:latin typeface="Akzidenz Grotesk BE Regular"/>
                <a:cs typeface="Arial"/>
              </a:rPr>
              <a:t>Laundry Transportation</a:t>
            </a:r>
            <a:endParaRPr lang="en-US" altLang="en-US" dirty="0">
              <a:latin typeface="Akzidenz Grotesk BE Regular" panose="02000503030000020003" pitchFamily="50" charset="0"/>
              <a:cs typeface="Arial" pitchFamily="34" charset="0"/>
            </a:endParaRPr>
          </a:p>
          <a:p>
            <a:pPr marL="285750" indent="-285750">
              <a:lnSpc>
                <a:spcPct val="150000"/>
              </a:lnSpc>
              <a:spcBef>
                <a:spcPct val="0"/>
              </a:spcBef>
              <a:spcAft>
                <a:spcPct val="0"/>
              </a:spcAft>
              <a:buFont typeface="Arial" panose="020B0604020202020204" pitchFamily="34" charset="0"/>
              <a:buChar char="•"/>
            </a:pPr>
            <a:r>
              <a:rPr lang="en-US" altLang="en-US" dirty="0">
                <a:latin typeface="Akzidenz Grotesk BE Regular"/>
                <a:cs typeface="Arial"/>
              </a:rPr>
              <a:t>Donation Sorting</a:t>
            </a:r>
            <a:endParaRPr lang="en-US" altLang="en-US" b="0" i="0" u="none" strike="noStrike" cap="none" normalizeH="0" baseline="0" dirty="0">
              <a:ln>
                <a:noFill/>
              </a:ln>
              <a:effectLst/>
              <a:latin typeface="Akzidenz Grotesk BE Regular" panose="02000503030000020003" pitchFamily="50" charset="0"/>
              <a:cs typeface="Arial" pitchFamily="34" charset="0"/>
            </a:endParaRPr>
          </a:p>
          <a:p>
            <a:pPr marL="285750" marR="0" lvl="0" indent="-285750" defTabSz="914400" rtl="0" eaLnBrk="1" fontAlgn="base" latinLnBrk="0" hangingPunct="1">
              <a:lnSpc>
                <a:spcPct val="150000"/>
              </a:lnSpc>
              <a:spcBef>
                <a:spcPct val="0"/>
              </a:spcBef>
              <a:spcAft>
                <a:spcPct val="0"/>
              </a:spcAft>
              <a:buClrTx/>
              <a:buSzTx/>
              <a:buFont typeface="Arial" panose="020B0604020202020204" pitchFamily="34" charset="0"/>
              <a:buChar char="•"/>
              <a:tabLst/>
            </a:pPr>
            <a:endParaRPr lang="en-US" altLang="en-US" b="0" i="0" u="none" strike="noStrike" cap="none" normalizeH="0" baseline="0" dirty="0">
              <a:ln>
                <a:noFill/>
              </a:ln>
              <a:effectLst/>
              <a:latin typeface="Akzidenz Grotesk BE Regular" panose="02000503030000020003" pitchFamily="50" charset="0"/>
              <a:cs typeface="Arial" pitchFamily="34" charset="0"/>
            </a:endParaRPr>
          </a:p>
          <a:p>
            <a:pPr marL="342900" indent="-342900" fontAlgn="base">
              <a:lnSpc>
                <a:spcPct val="150000"/>
              </a:lnSpc>
              <a:spcBef>
                <a:spcPct val="0"/>
              </a:spcBef>
              <a:spcAft>
                <a:spcPct val="0"/>
              </a:spcAft>
              <a:buFont typeface="Arial" panose="020B0604020202020204" pitchFamily="34" charset="0"/>
              <a:buChar char="•"/>
            </a:pPr>
            <a:endParaRPr lang="en-US" altLang="en-US" sz="2400" dirty="0">
              <a:latin typeface="Akzidenz Grotesk BE Regular" panose="02000503030000020003" pitchFamily="50" charset="0"/>
              <a:cs typeface="Arial" pitchFamily="34" charset="0"/>
            </a:endParaRPr>
          </a:p>
        </p:txBody>
      </p:sp>
      <p:sp>
        <p:nvSpPr>
          <p:cNvPr id="26" name="Text Box 15"/>
          <p:cNvSpPr txBox="1">
            <a:spLocks noChangeArrowheads="1"/>
          </p:cNvSpPr>
          <p:nvPr/>
        </p:nvSpPr>
        <p:spPr bwMode="auto">
          <a:xfrm>
            <a:off x="314360" y="1207942"/>
            <a:ext cx="3632169" cy="403680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EEC317"/>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285750" marR="0" lvl="0" indent="-285750" defTabSz="914400" rtl="0" eaLnBrk="1" fontAlgn="base" latinLnBrk="0" hangingPunct="1">
              <a:lnSpc>
                <a:spcPct val="150000"/>
              </a:lnSpc>
              <a:spcBef>
                <a:spcPct val="0"/>
              </a:spcBef>
              <a:spcAft>
                <a:spcPct val="0"/>
              </a:spcAft>
              <a:buClrTx/>
              <a:buSzTx/>
              <a:buFont typeface="Arial" panose="020B0604020202020204" pitchFamily="34" charset="0"/>
              <a:buChar char="•"/>
              <a:tabLst/>
            </a:pPr>
            <a:endParaRPr kumimoji="0" lang="en-US" altLang="en-US" b="1" i="0" u="none" strike="noStrike" cap="none" normalizeH="0" baseline="0">
              <a:ln>
                <a:noFill/>
              </a:ln>
              <a:effectLst/>
              <a:latin typeface="Akzidenz Grotesk BE Regular" panose="02000503030000020003" pitchFamily="50" charset="0"/>
              <a:cs typeface="Arial" pitchFamily="34" charset="0"/>
            </a:endParaRPr>
          </a:p>
          <a:p>
            <a:pPr marL="285750" indent="-285750" fontAlgn="base">
              <a:lnSpc>
                <a:spcPct val="150000"/>
              </a:lnSpc>
              <a:spcBef>
                <a:spcPct val="0"/>
              </a:spcBef>
              <a:spcAft>
                <a:spcPct val="0"/>
              </a:spcAft>
              <a:buFont typeface="Arial" panose="020B0604020202020204" pitchFamily="34" charset="0"/>
              <a:buChar char="•"/>
            </a:pPr>
            <a:r>
              <a:rPr kumimoji="0" lang="en-US" altLang="en-US" b="0" i="0" u="none" strike="noStrike" cap="none" normalizeH="0" baseline="0">
                <a:ln>
                  <a:noFill/>
                </a:ln>
                <a:effectLst/>
                <a:latin typeface="Akzidenz Grotesk BE Regular"/>
                <a:cs typeface="Arial"/>
              </a:rPr>
              <a:t>Client Counselor</a:t>
            </a:r>
            <a:r>
              <a:rPr lang="en-US" altLang="en-US">
                <a:latin typeface="Akzidenz Grotesk BE Regular"/>
                <a:cs typeface="Arial"/>
              </a:rPr>
              <a:t> (skills-based)</a:t>
            </a:r>
            <a:endParaRPr lang="en-US" altLang="en-US" b="0" i="0" u="none" strike="noStrike" cap="none" normalizeH="0" baseline="0">
              <a:ln>
                <a:noFill/>
              </a:ln>
              <a:effectLst/>
              <a:latin typeface="Akzidenz Grotesk BE Regular" panose="02000503030000020003" pitchFamily="50" charset="0"/>
              <a:cs typeface="Arial" pitchFamily="34" charset="0"/>
            </a:endParaRPr>
          </a:p>
          <a:p>
            <a:pPr marL="285750" marR="0" lvl="0" indent="-285750" defTabSz="914400" rtl="0" eaLnBrk="1" fontAlgn="base" latinLnBrk="0" hangingPunct="1">
              <a:lnSpc>
                <a:spcPct val="15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a:ln>
                  <a:noFill/>
                </a:ln>
                <a:effectLst/>
                <a:latin typeface="Akzidenz Grotesk BE Regular"/>
                <a:cs typeface="Arial"/>
              </a:rPr>
              <a:t>Registration Assistant</a:t>
            </a:r>
            <a:endParaRPr lang="en-US" altLang="en-US" b="0" i="0" u="none" strike="noStrike" cap="none" normalizeH="0" baseline="0">
              <a:ln>
                <a:noFill/>
              </a:ln>
              <a:effectLst/>
              <a:latin typeface="Akzidenz Grotesk BE Regular"/>
              <a:cs typeface="Arial"/>
            </a:endParaRPr>
          </a:p>
          <a:p>
            <a:pPr marL="285750" marR="0" lvl="0" indent="-285750" defTabSz="914400" rtl="0" eaLnBrk="1" fontAlgn="base" latinLnBrk="0" hangingPunct="1">
              <a:lnSpc>
                <a:spcPct val="15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a:ln>
                  <a:noFill/>
                </a:ln>
                <a:effectLst/>
                <a:latin typeface="Akzidenz Grotesk BE Regular"/>
                <a:cs typeface="Arial"/>
              </a:rPr>
              <a:t>Administrative </a:t>
            </a:r>
            <a:r>
              <a:rPr lang="en-US" altLang="en-US">
                <a:latin typeface="Akzidenz Grotesk BE Regular"/>
                <a:cs typeface="Arial"/>
              </a:rPr>
              <a:t>Support</a:t>
            </a:r>
            <a:endParaRPr lang="en-US" altLang="en-US" b="0" i="0" u="none" strike="noStrike" cap="none" normalizeH="0" baseline="0">
              <a:ln>
                <a:noFill/>
              </a:ln>
              <a:effectLst/>
              <a:latin typeface="Akzidenz Grotesk BE Regular" panose="02000503030000020003" pitchFamily="50" charset="0"/>
              <a:cs typeface="Arial" pitchFamily="34" charset="0"/>
            </a:endParaRPr>
          </a:p>
          <a:p>
            <a:pPr marL="285750" indent="-285750" fontAlgn="base">
              <a:lnSpc>
                <a:spcPct val="150000"/>
              </a:lnSpc>
              <a:spcBef>
                <a:spcPct val="0"/>
              </a:spcBef>
              <a:spcAft>
                <a:spcPct val="0"/>
              </a:spcAft>
              <a:buFont typeface="Arial" panose="020B0604020202020204" pitchFamily="34" charset="0"/>
              <a:buChar char="•"/>
            </a:pPr>
            <a:r>
              <a:rPr kumimoji="0" lang="en-US" altLang="en-US" b="0" i="0" u="none" strike="noStrike" cap="none" normalizeH="0" baseline="0">
                <a:ln>
                  <a:noFill/>
                </a:ln>
                <a:effectLst/>
                <a:latin typeface="Akzidenz Grotesk BE Regular"/>
                <a:cs typeface="Arial"/>
              </a:rPr>
              <a:t>Budget Counselor</a:t>
            </a:r>
            <a:r>
              <a:rPr lang="en-US" altLang="en-US">
                <a:latin typeface="Akzidenz Grotesk BE Regular"/>
                <a:cs typeface="Arial"/>
              </a:rPr>
              <a:t> (skills-based)</a:t>
            </a:r>
            <a:endParaRPr lang="en-US" altLang="en-US" b="0" i="0" u="none" strike="noStrike" cap="none" normalizeH="0" baseline="0">
              <a:ln>
                <a:noFill/>
              </a:ln>
              <a:effectLst/>
              <a:latin typeface="Akzidenz Grotesk BE Regular"/>
              <a:cs typeface="Arial"/>
            </a:endParaRPr>
          </a:p>
          <a:p>
            <a:pPr marL="285750" indent="-285750" fontAlgn="base">
              <a:lnSpc>
                <a:spcPct val="150000"/>
              </a:lnSpc>
              <a:spcBef>
                <a:spcPct val="0"/>
              </a:spcBef>
              <a:spcAft>
                <a:spcPct val="0"/>
              </a:spcAft>
              <a:buFont typeface="Arial" panose="020B0604020202020204" pitchFamily="34" charset="0"/>
              <a:buChar char="•"/>
            </a:pPr>
            <a:r>
              <a:rPr lang="en-US" altLang="en-US">
                <a:latin typeface="Akzidenz Grotesk BE Regular"/>
                <a:cs typeface="Arial"/>
              </a:rPr>
              <a:t>Short Term Stability (skills-based)</a:t>
            </a:r>
            <a:endParaRPr lang="en-US">
              <a:ea typeface="+mn-lt"/>
              <a:cs typeface="+mn-lt"/>
            </a:endParaRPr>
          </a:p>
        </p:txBody>
      </p:sp>
      <p:grpSp>
        <p:nvGrpSpPr>
          <p:cNvPr id="2" name="Group 1"/>
          <p:cNvGrpSpPr/>
          <p:nvPr/>
        </p:nvGrpSpPr>
        <p:grpSpPr>
          <a:xfrm>
            <a:off x="0" y="5507725"/>
            <a:ext cx="12192000" cy="1342103"/>
            <a:chOff x="0" y="5507725"/>
            <a:chExt cx="12192000" cy="1342103"/>
          </a:xfrm>
        </p:grpSpPr>
        <p:sp>
          <p:nvSpPr>
            <p:cNvPr id="16" name="Rectangle 15"/>
            <p:cNvSpPr/>
            <p:nvPr/>
          </p:nvSpPr>
          <p:spPr>
            <a:xfrm>
              <a:off x="0" y="5507725"/>
              <a:ext cx="12192000" cy="1342103"/>
            </a:xfrm>
            <a:prstGeom prst="rect">
              <a:avLst/>
            </a:prstGeom>
            <a:solidFill>
              <a:srgbClr val="2F4B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WordArt 2"/>
            <p:cNvSpPr>
              <a:spLocks noChangeArrowheads="1" noChangeShapeType="1" noTextEdit="1"/>
            </p:cNvSpPr>
            <p:nvPr/>
          </p:nvSpPr>
          <p:spPr bwMode="auto">
            <a:xfrm rot="16200000">
              <a:off x="11013194" y="5847714"/>
              <a:ext cx="729062" cy="672453"/>
            </a:xfrm>
            <a:prstGeom prst="rect">
              <a:avLst/>
            </a:prstGeom>
            <a:extLst>
              <a:ext uri="{91240B29-F687-4F45-9708-019B960494DF}">
                <a14:hiddenLine xmlns:a14="http://schemas.microsoft.com/office/drawing/2010/main" w="9525">
                  <a:solidFill>
                    <a:srgbClr val="548DD4"/>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US" sz="3600" b="1" kern="10" spc="-180">
                  <a:ln>
                    <a:noFill/>
                  </a:ln>
                  <a:solidFill>
                    <a:srgbClr val="FA4C06"/>
                  </a:solidFill>
                  <a:effectLst/>
                  <a:latin typeface="Arial Black"/>
                </a:rPr>
                <a:t>v</a:t>
              </a:r>
            </a:p>
          </p:txBody>
        </p:sp>
        <p:sp>
          <p:nvSpPr>
            <p:cNvPr id="31" name="Rectangle 30"/>
            <p:cNvSpPr/>
            <p:nvPr/>
          </p:nvSpPr>
          <p:spPr>
            <a:xfrm>
              <a:off x="345790" y="5732834"/>
              <a:ext cx="10217660" cy="738664"/>
            </a:xfrm>
            <a:prstGeom prst="rect">
              <a:avLst/>
            </a:prstGeom>
            <a:noFill/>
          </p:spPr>
          <p:txBody>
            <a:bodyPr wrap="square" lIns="91440" tIns="45720" rIns="91440" bIns="45720" anchor="t">
              <a:spAutoFit/>
            </a:bodyPr>
            <a:lstStyle/>
            <a:p>
              <a:r>
                <a:rPr lang="en-US" sz="4200" dirty="0">
                  <a:ln w="12700">
                    <a:noFill/>
                    <a:prstDash val="solid"/>
                  </a:ln>
                  <a:solidFill>
                    <a:schemeClr val="bg1"/>
                  </a:solidFill>
                  <a:latin typeface="Akzidenz Grotesk BE Regular" panose="02000503030000020003" pitchFamily="50" charset="0"/>
                </a:rPr>
                <a:t>Volunteers help in many ways.</a:t>
              </a:r>
            </a:p>
          </p:txBody>
        </p:sp>
      </p:gr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6306" y="148238"/>
            <a:ext cx="3557970" cy="136343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498" y="252281"/>
            <a:ext cx="3385262" cy="128695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4745" y="174330"/>
            <a:ext cx="3549535" cy="1360204"/>
          </a:xfrm>
          <a:prstGeom prst="rect">
            <a:avLst/>
          </a:prstGeom>
        </p:spPr>
      </p:pic>
    </p:spTree>
    <p:extLst>
      <p:ext uri="{BB962C8B-B14F-4D97-AF65-F5344CB8AC3E}">
        <p14:creationId xmlns:p14="http://schemas.microsoft.com/office/powerpoint/2010/main" val="3319723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206"/>
          <a:stretch/>
        </p:blipFill>
        <p:spPr>
          <a:xfrm>
            <a:off x="0" y="0"/>
            <a:ext cx="12191999" cy="5873578"/>
          </a:xfrm>
          <a:prstGeom prst="rect">
            <a:avLst/>
          </a:prstGeom>
        </p:spPr>
      </p:pic>
      <p:sp>
        <p:nvSpPr>
          <p:cNvPr id="12" name="Rectangle 11"/>
          <p:cNvSpPr/>
          <p:nvPr/>
        </p:nvSpPr>
        <p:spPr>
          <a:xfrm>
            <a:off x="-10504" y="5515897"/>
            <a:ext cx="12202503" cy="1342103"/>
          </a:xfrm>
          <a:prstGeom prst="rect">
            <a:avLst/>
          </a:prstGeom>
          <a:solidFill>
            <a:srgbClr val="2F4B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32777" y="5539918"/>
            <a:ext cx="12111616" cy="1261884"/>
          </a:xfrm>
          <a:prstGeom prst="rect">
            <a:avLst/>
          </a:prstGeom>
          <a:noFill/>
        </p:spPr>
        <p:txBody>
          <a:bodyPr wrap="square" rtlCol="0" anchor="t">
            <a:spAutoFit/>
          </a:bodyPr>
          <a:lstStyle/>
          <a:p>
            <a:pPr>
              <a:tabLst>
                <a:tab pos="1035050" algn="l"/>
              </a:tabLst>
            </a:pPr>
            <a:r>
              <a:rPr lang="en-US" sz="3800" dirty="0">
                <a:solidFill>
                  <a:schemeClr val="bg1"/>
                </a:solidFill>
                <a:latin typeface="Akzidenz Grotesk BE Regular" panose="02000503030000020003" pitchFamily="50" charset="0"/>
              </a:rPr>
              <a:t>Volunteers work on both one-time </a:t>
            </a:r>
            <a:br>
              <a:rPr lang="en-US" sz="3800" dirty="0">
                <a:solidFill>
                  <a:schemeClr val="bg1"/>
                </a:solidFill>
                <a:latin typeface="Akzidenz Grotesk BE Regular" panose="02000503030000020003" pitchFamily="50" charset="0"/>
              </a:rPr>
            </a:br>
            <a:r>
              <a:rPr lang="en-US" sz="3800" dirty="0">
                <a:solidFill>
                  <a:schemeClr val="bg1"/>
                </a:solidFill>
                <a:latin typeface="Akzidenz Grotesk BE Regular" panose="02000503030000020003" pitchFamily="50" charset="0"/>
              </a:rPr>
              <a:t>and ongoing projects.</a:t>
            </a:r>
          </a:p>
        </p:txBody>
      </p:sp>
      <p:sp>
        <p:nvSpPr>
          <p:cNvPr id="9" name="WordArt 2"/>
          <p:cNvSpPr>
            <a:spLocks noChangeArrowheads="1" noChangeShapeType="1" noTextEdit="1"/>
          </p:cNvSpPr>
          <p:nvPr/>
        </p:nvSpPr>
        <p:spPr bwMode="auto">
          <a:xfrm rot="-5400000">
            <a:off x="10962993" y="5857559"/>
            <a:ext cx="729062" cy="672453"/>
          </a:xfrm>
          <a:prstGeom prst="rect">
            <a:avLst/>
          </a:prstGeom>
          <a:extLst>
            <a:ext uri="{91240B29-F687-4F45-9708-019B960494DF}">
              <a14:hiddenLine xmlns:a14="http://schemas.microsoft.com/office/drawing/2010/main" w="9525">
                <a:solidFill>
                  <a:srgbClr val="548DD4"/>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US" sz="3600" b="1" kern="10" spc="-180">
                <a:ln>
                  <a:noFill/>
                </a:ln>
                <a:solidFill>
                  <a:srgbClr val="FA4C06"/>
                </a:solidFill>
                <a:effectLst/>
                <a:latin typeface="Arial Black"/>
              </a:rPr>
              <a:t>v</a:t>
            </a:r>
          </a:p>
        </p:txBody>
      </p:sp>
      <p:sp>
        <p:nvSpPr>
          <p:cNvPr id="13" name="Rectangle 12">
            <a:extLst>
              <a:ext uri="{FF2B5EF4-FFF2-40B4-BE49-F238E27FC236}">
                <a16:creationId xmlns:a16="http://schemas.microsoft.com/office/drawing/2014/main" id="{2B4DEE08-5121-4644-B75C-A7EB87831418}"/>
              </a:ext>
            </a:extLst>
          </p:cNvPr>
          <p:cNvSpPr/>
          <p:nvPr/>
        </p:nvSpPr>
        <p:spPr>
          <a:xfrm>
            <a:off x="7818121" y="4868706"/>
            <a:ext cx="4373879" cy="6549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818121" y="4868706"/>
            <a:ext cx="4175759" cy="646331"/>
          </a:xfrm>
          <a:prstGeom prst="rect">
            <a:avLst/>
          </a:prstGeom>
        </p:spPr>
        <p:txBody>
          <a:bodyPr wrap="square">
            <a:spAutoFit/>
          </a:bodyPr>
          <a:lstStyle/>
          <a:p>
            <a:r>
              <a:rPr lang="en-US">
                <a:latin typeface="Akzidenz Grotesk BE Regular" panose="02000503030000020003" pitchFamily="50" charset="0"/>
              </a:rPr>
              <a:t>Scouts from Troop 16 built the fence at Sojourner House for Eagle Scout badge.</a:t>
            </a:r>
            <a:endParaRPr lang="en-US"/>
          </a:p>
        </p:txBody>
      </p:sp>
    </p:spTree>
    <p:extLst>
      <p:ext uri="{BB962C8B-B14F-4D97-AF65-F5344CB8AC3E}">
        <p14:creationId xmlns:p14="http://schemas.microsoft.com/office/powerpoint/2010/main" val="1394061176"/>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 y="0"/>
            <a:ext cx="12192001" cy="6853848"/>
          </a:xfrm>
          <a:prstGeom prst="rect">
            <a:avLst/>
          </a:prstGeom>
        </p:spPr>
      </p:pic>
      <p:sp>
        <p:nvSpPr>
          <p:cNvPr id="11" name="Rectangle 10"/>
          <p:cNvSpPr/>
          <p:nvPr/>
        </p:nvSpPr>
        <p:spPr>
          <a:xfrm>
            <a:off x="0" y="5974906"/>
            <a:ext cx="12192000" cy="1342103"/>
          </a:xfrm>
          <a:prstGeom prst="rect">
            <a:avLst/>
          </a:prstGeom>
          <a:solidFill>
            <a:srgbClr val="2F4B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5810250"/>
            <a:ext cx="12192000" cy="1506759"/>
          </a:xfrm>
          <a:prstGeom prst="rect">
            <a:avLst/>
          </a:prstGeom>
          <a:solidFill>
            <a:srgbClr val="2F4B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WordArt 2"/>
          <p:cNvSpPr>
            <a:spLocks noChangeArrowheads="1" noChangeShapeType="1" noTextEdit="1"/>
          </p:cNvSpPr>
          <p:nvPr/>
        </p:nvSpPr>
        <p:spPr bwMode="auto">
          <a:xfrm rot="-5400000">
            <a:off x="11131264" y="6189817"/>
            <a:ext cx="729062" cy="672453"/>
          </a:xfrm>
          <a:prstGeom prst="rect">
            <a:avLst/>
          </a:prstGeom>
          <a:extLst>
            <a:ext uri="{91240B29-F687-4F45-9708-019B960494DF}">
              <a14:hiddenLine xmlns:a14="http://schemas.microsoft.com/office/drawing/2010/main" w="9525">
                <a:solidFill>
                  <a:srgbClr val="548DD4"/>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endParaRPr lang="en-US" sz="3600" b="1" kern="10" spc="-180">
              <a:ln>
                <a:noFill/>
              </a:ln>
              <a:solidFill>
                <a:srgbClr val="FA4C06"/>
              </a:solidFill>
              <a:effectLst/>
              <a:latin typeface="Arial Black"/>
            </a:endParaRPr>
          </a:p>
        </p:txBody>
      </p:sp>
      <p:sp>
        <p:nvSpPr>
          <p:cNvPr id="13" name="WordArt 2"/>
          <p:cNvSpPr>
            <a:spLocks noChangeArrowheads="1" noChangeShapeType="1" noTextEdit="1"/>
          </p:cNvSpPr>
          <p:nvPr/>
        </p:nvSpPr>
        <p:spPr bwMode="auto">
          <a:xfrm rot="-5400000">
            <a:off x="10987560" y="217322"/>
            <a:ext cx="1016471" cy="937546"/>
          </a:xfrm>
          <a:prstGeom prst="rect">
            <a:avLst/>
          </a:prstGeom>
          <a:extLst>
            <a:ext uri="{91240B29-F687-4F45-9708-019B960494DF}">
              <a14:hiddenLine xmlns:a14="http://schemas.microsoft.com/office/drawing/2010/main" w="9525">
                <a:solidFill>
                  <a:srgbClr val="548DD4"/>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endParaRPr lang="en-US" sz="3600" kern="10" spc="-180">
              <a:ln>
                <a:noFill/>
              </a:ln>
              <a:solidFill>
                <a:srgbClr val="FA4C06"/>
              </a:solidFill>
              <a:effectLst/>
              <a:latin typeface="Arial Black"/>
            </a:endParaRPr>
          </a:p>
        </p:txBody>
      </p:sp>
      <p:sp>
        <p:nvSpPr>
          <p:cNvPr id="9" name="TextBox 8"/>
          <p:cNvSpPr txBox="1"/>
          <p:nvPr/>
        </p:nvSpPr>
        <p:spPr>
          <a:xfrm>
            <a:off x="251933" y="6017975"/>
            <a:ext cx="10487431" cy="738664"/>
          </a:xfrm>
          <a:prstGeom prst="rect">
            <a:avLst/>
          </a:prstGeom>
          <a:noFill/>
        </p:spPr>
        <p:txBody>
          <a:bodyPr wrap="square" rtlCol="0" anchor="t">
            <a:spAutoFit/>
          </a:bodyPr>
          <a:lstStyle/>
          <a:p>
            <a:r>
              <a:rPr lang="en-US" sz="4200" dirty="0">
                <a:solidFill>
                  <a:schemeClr val="bg1"/>
                </a:solidFill>
                <a:latin typeface="Akzidenz Grotesk BE Light" panose="02000506040000020003" pitchFamily="50" charset="0"/>
              </a:rPr>
              <a:t>No act of service is too big or small.</a:t>
            </a:r>
            <a:endParaRPr lang="en-US" sz="4200" dirty="0">
              <a:solidFill>
                <a:schemeClr val="bg1"/>
              </a:solidFill>
              <a:latin typeface="Akzidenz Grotesk BE Light" panose="02000506040000020003" pitchFamily="50" charset="0"/>
              <a:cs typeface="Calibri"/>
            </a:endParaRPr>
          </a:p>
        </p:txBody>
      </p:sp>
      <p:sp>
        <p:nvSpPr>
          <p:cNvPr id="12" name="WordArt 2"/>
          <p:cNvSpPr>
            <a:spLocks noChangeArrowheads="1" noChangeShapeType="1" noTextEdit="1"/>
          </p:cNvSpPr>
          <p:nvPr/>
        </p:nvSpPr>
        <p:spPr bwMode="auto">
          <a:xfrm rot="-5400000">
            <a:off x="10962993" y="6029009"/>
            <a:ext cx="729062" cy="672453"/>
          </a:xfrm>
          <a:prstGeom prst="rect">
            <a:avLst/>
          </a:prstGeom>
          <a:extLst>
            <a:ext uri="{91240B29-F687-4F45-9708-019B960494DF}">
              <a14:hiddenLine xmlns:a14="http://schemas.microsoft.com/office/drawing/2010/main" w="9525">
                <a:solidFill>
                  <a:srgbClr val="548DD4"/>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US" sz="3600" b="1" kern="10" spc="-180">
                <a:ln>
                  <a:noFill/>
                </a:ln>
                <a:solidFill>
                  <a:srgbClr val="FA4C06"/>
                </a:solidFill>
                <a:effectLst/>
                <a:latin typeface="Arial Black"/>
              </a:rPr>
              <a:t>v</a:t>
            </a:r>
          </a:p>
        </p:txBody>
      </p:sp>
      <p:sp>
        <p:nvSpPr>
          <p:cNvPr id="15" name="Rectangle 14">
            <a:extLst>
              <a:ext uri="{FF2B5EF4-FFF2-40B4-BE49-F238E27FC236}">
                <a16:creationId xmlns:a16="http://schemas.microsoft.com/office/drawing/2014/main" id="{D6EF5D41-9AC2-443F-BC08-96959271C568}"/>
              </a:ext>
            </a:extLst>
          </p:cNvPr>
          <p:cNvSpPr/>
          <p:nvPr/>
        </p:nvSpPr>
        <p:spPr>
          <a:xfrm>
            <a:off x="8950493" y="-36726"/>
            <a:ext cx="3241507" cy="12310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71811" y="132139"/>
            <a:ext cx="3120189" cy="923330"/>
          </a:xfrm>
          <a:prstGeom prst="rect">
            <a:avLst/>
          </a:prstGeom>
        </p:spPr>
        <p:txBody>
          <a:bodyPr wrap="square" anchor="t">
            <a:spAutoFit/>
          </a:bodyPr>
          <a:lstStyle/>
          <a:p>
            <a:r>
              <a:rPr lang="en-US">
                <a:latin typeface="Akzidenz Grotesk BE Regular"/>
              </a:rPr>
              <a:t>Opportunity Knocks volunteers pack care </a:t>
            </a:r>
            <a:br>
              <a:rPr lang="en-US">
                <a:latin typeface="Akzidenz Grotesk BE Regular" panose="02000503030000020003" pitchFamily="50" charset="0"/>
              </a:rPr>
            </a:br>
            <a:r>
              <a:rPr lang="en-US">
                <a:latin typeface="Akzidenz Grotesk BE Regular"/>
              </a:rPr>
              <a:t>packages.</a:t>
            </a:r>
          </a:p>
        </p:txBody>
      </p:sp>
    </p:spTree>
    <p:extLst>
      <p:ext uri="{BB962C8B-B14F-4D97-AF65-F5344CB8AC3E}">
        <p14:creationId xmlns:p14="http://schemas.microsoft.com/office/powerpoint/2010/main" val="2065320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posing for the camera&#10;&#10;Description automatically generated">
            <a:extLst>
              <a:ext uri="{FF2B5EF4-FFF2-40B4-BE49-F238E27FC236}">
                <a16:creationId xmlns:a16="http://schemas.microsoft.com/office/drawing/2014/main" id="{2A5D0A90-90E9-4AC4-8C78-1DDE7D0F7B8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a:xfrm>
            <a:off x="2838450" y="-17229"/>
            <a:ext cx="9353550" cy="6623498"/>
          </a:xfrm>
          <a:prstGeom prst="rect">
            <a:avLst/>
          </a:prstGeom>
        </p:spPr>
      </p:pic>
      <p:sp>
        <p:nvSpPr>
          <p:cNvPr id="2" name="Rectangle 1">
            <a:extLst>
              <a:ext uri="{FF2B5EF4-FFF2-40B4-BE49-F238E27FC236}">
                <a16:creationId xmlns:a16="http://schemas.microsoft.com/office/drawing/2014/main" id="{6C739A71-BF22-461D-9659-474F83BD9907}"/>
              </a:ext>
            </a:extLst>
          </p:cNvPr>
          <p:cNvSpPr/>
          <p:nvPr/>
        </p:nvSpPr>
        <p:spPr>
          <a:xfrm>
            <a:off x="0" y="-14753"/>
            <a:ext cx="2838450" cy="5582449"/>
          </a:xfrm>
          <a:prstGeom prst="rect">
            <a:avLst/>
          </a:prstGeom>
          <a:solidFill>
            <a:srgbClr val="0A5157">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4921AE-123C-45B2-BCDE-98952DE8CF52}"/>
              </a:ext>
            </a:extLst>
          </p:cNvPr>
          <p:cNvSpPr/>
          <p:nvPr/>
        </p:nvSpPr>
        <p:spPr>
          <a:xfrm>
            <a:off x="0" y="5499588"/>
            <a:ext cx="12192000" cy="1342103"/>
          </a:xfrm>
          <a:prstGeom prst="rect">
            <a:avLst/>
          </a:prstGeom>
          <a:solidFill>
            <a:srgbClr val="2F4B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085379A-C74C-4377-BC8F-B7F371A9D7B7}"/>
              </a:ext>
            </a:extLst>
          </p:cNvPr>
          <p:cNvSpPr/>
          <p:nvPr/>
        </p:nvSpPr>
        <p:spPr>
          <a:xfrm>
            <a:off x="264666" y="5740560"/>
            <a:ext cx="12091880" cy="1384995"/>
          </a:xfrm>
          <a:prstGeom prst="rect">
            <a:avLst/>
          </a:prstGeom>
        </p:spPr>
        <p:txBody>
          <a:bodyPr wrap="square" anchor="t">
            <a:spAutoFit/>
          </a:bodyPr>
          <a:lstStyle/>
          <a:p>
            <a:r>
              <a:rPr lang="en-US" sz="4200" dirty="0">
                <a:solidFill>
                  <a:schemeClr val="bg1"/>
                </a:solidFill>
                <a:latin typeface="Akzidenz Grotesk BE Light" panose="02000506040000020003" pitchFamily="50" charset="0"/>
                <a:ea typeface="MS UI Gothic"/>
                <a:cs typeface="Leelawadee"/>
              </a:rPr>
              <a:t>Volunteers contribute time AND skills. </a:t>
            </a:r>
            <a:br>
              <a:rPr lang="en-US" sz="4200" dirty="0">
                <a:latin typeface="Akzidenz Grotesk BE Light" panose="02000506040000020003" pitchFamily="50" charset="0"/>
                <a:ea typeface="MS UI Gothic" panose="020B0600070205080204" pitchFamily="34" charset="-128"/>
                <a:cs typeface="Leelawadee" panose="020B0502040204020203" pitchFamily="34" charset="-34"/>
              </a:rPr>
            </a:br>
            <a:endParaRPr lang="en-US" sz="4200" dirty="0">
              <a:solidFill>
                <a:schemeClr val="bg1"/>
              </a:solidFill>
              <a:latin typeface="Akzidenz Grotesk BE Light" panose="02000506040000020003" pitchFamily="50" charset="0"/>
            </a:endParaRPr>
          </a:p>
        </p:txBody>
      </p:sp>
      <p:sp>
        <p:nvSpPr>
          <p:cNvPr id="12" name="WordArt 2">
            <a:extLst>
              <a:ext uri="{FF2B5EF4-FFF2-40B4-BE49-F238E27FC236}">
                <a16:creationId xmlns:a16="http://schemas.microsoft.com/office/drawing/2014/main" id="{E7E7DBF8-3B4B-464C-A491-CCC8CCDA6939}"/>
              </a:ext>
            </a:extLst>
          </p:cNvPr>
          <p:cNvSpPr>
            <a:spLocks noChangeArrowheads="1" noChangeShapeType="1" noTextEdit="1"/>
          </p:cNvSpPr>
          <p:nvPr/>
        </p:nvSpPr>
        <p:spPr bwMode="auto">
          <a:xfrm rot="-5400000">
            <a:off x="11058423" y="5834412"/>
            <a:ext cx="729062" cy="672453"/>
          </a:xfrm>
          <a:prstGeom prst="rect">
            <a:avLst/>
          </a:prstGeom>
          <a:extLst>
            <a:ext uri="{91240B29-F687-4F45-9708-019B960494DF}">
              <a14:hiddenLine xmlns:a14="http://schemas.microsoft.com/office/drawing/2010/main" w="9525">
                <a:solidFill>
                  <a:srgbClr val="548DD4"/>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US" sz="3600" b="1" kern="10" spc="-180">
                <a:ln>
                  <a:noFill/>
                </a:ln>
                <a:solidFill>
                  <a:srgbClr val="FA4C06"/>
                </a:solidFill>
                <a:effectLst/>
                <a:latin typeface="Arial Black"/>
              </a:rPr>
              <a:t>v</a:t>
            </a:r>
          </a:p>
        </p:txBody>
      </p:sp>
      <p:sp>
        <p:nvSpPr>
          <p:cNvPr id="8" name="Rectangle 7">
            <a:extLst>
              <a:ext uri="{FF2B5EF4-FFF2-40B4-BE49-F238E27FC236}">
                <a16:creationId xmlns:a16="http://schemas.microsoft.com/office/drawing/2014/main" id="{478F6F95-AB33-42E3-B7D6-0015FB6709D2}"/>
              </a:ext>
            </a:extLst>
          </p:cNvPr>
          <p:cNvSpPr/>
          <p:nvPr/>
        </p:nvSpPr>
        <p:spPr>
          <a:xfrm>
            <a:off x="9280812" y="-14753"/>
            <a:ext cx="2911188" cy="12320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CF618DA-B5DB-4E14-B2E4-F295ABE69529}"/>
              </a:ext>
            </a:extLst>
          </p:cNvPr>
          <p:cNvSpPr/>
          <p:nvPr/>
        </p:nvSpPr>
        <p:spPr>
          <a:xfrm>
            <a:off x="8404514" y="77572"/>
            <a:ext cx="3701221" cy="1107996"/>
          </a:xfrm>
          <a:prstGeom prst="rect">
            <a:avLst/>
          </a:prstGeom>
        </p:spPr>
        <p:txBody>
          <a:bodyPr wrap="square" anchor="t">
            <a:spAutoFit/>
          </a:bodyPr>
          <a:lstStyle/>
          <a:p>
            <a:pPr lvl="2"/>
            <a:r>
              <a:rPr lang="en-US" sz="1600" dirty="0">
                <a:latin typeface="Akzidenz Grotesk BE Light"/>
              </a:rPr>
              <a:t>OPPL Librarian </a:t>
            </a:r>
            <a:r>
              <a:rPr lang="en-US" sz="1600" dirty="0" err="1">
                <a:latin typeface="Akzidenz Grotesk BE Light"/>
              </a:rPr>
              <a:t>Reshima</a:t>
            </a:r>
            <a:r>
              <a:rPr lang="en-US" sz="1600" dirty="0">
                <a:latin typeface="Akzidenz Grotesk BE Light"/>
              </a:rPr>
              <a:t> (left) attends a graduation for the Career Passport class she taught job search skills.</a:t>
            </a:r>
            <a:r>
              <a:rPr lang="en-US" dirty="0">
                <a:latin typeface="Akzidenz Grotesk BE Light"/>
              </a:rPr>
              <a:t>  </a:t>
            </a:r>
            <a:endParaRPr lang="en-US" dirty="0">
              <a:latin typeface="Akzidenz Grotesk BE Light" panose="02000506040000020003" pitchFamily="50" charset="0"/>
            </a:endParaRPr>
          </a:p>
        </p:txBody>
      </p:sp>
      <p:sp>
        <p:nvSpPr>
          <p:cNvPr id="6" name="Rectangle 5">
            <a:extLst>
              <a:ext uri="{FF2B5EF4-FFF2-40B4-BE49-F238E27FC236}">
                <a16:creationId xmlns:a16="http://schemas.microsoft.com/office/drawing/2014/main" id="{204FF56E-A2B8-421E-A122-885A0AE49AE8}"/>
              </a:ext>
            </a:extLst>
          </p:cNvPr>
          <p:cNvSpPr/>
          <p:nvPr/>
        </p:nvSpPr>
        <p:spPr>
          <a:xfrm>
            <a:off x="147069" y="569589"/>
            <a:ext cx="2715302" cy="4031873"/>
          </a:xfrm>
          <a:prstGeom prst="rect">
            <a:avLst/>
          </a:prstGeom>
        </p:spPr>
        <p:txBody>
          <a:bodyPr wrap="square" anchor="t">
            <a:spAutoFit/>
          </a:bodyPr>
          <a:lstStyle/>
          <a:p>
            <a:r>
              <a:rPr lang="en-US" sz="3200">
                <a:solidFill>
                  <a:schemeClr val="bg1"/>
                </a:solidFill>
                <a:latin typeface="Akzidenz Grotesk BE Regular"/>
                <a:ea typeface="MS UI Gothic"/>
                <a:cs typeface="Leelawadee"/>
              </a:rPr>
              <a:t>With help from hundreds of dedicated volunteers, </a:t>
            </a:r>
            <a:br>
              <a:rPr lang="en-US" sz="3200">
                <a:latin typeface="Akzidenz Grotesk BE Regular" panose="02000503030000020003" pitchFamily="50" charset="0"/>
                <a:ea typeface="MS UI Gothic" panose="020B0600070205080204" pitchFamily="34" charset="-128"/>
                <a:cs typeface="Leelawadee" panose="020B0502040204020203" pitchFamily="34" charset="-34"/>
              </a:rPr>
            </a:br>
            <a:r>
              <a:rPr lang="en-US" sz="3200">
                <a:solidFill>
                  <a:schemeClr val="bg1"/>
                </a:solidFill>
                <a:latin typeface="Akzidenz Grotesk BE Regular"/>
                <a:ea typeface="MS UI Gothic"/>
                <a:cs typeface="Leelawadee"/>
              </a:rPr>
              <a:t>we provide a safety net for the most vulnerable. </a:t>
            </a:r>
          </a:p>
        </p:txBody>
      </p:sp>
    </p:spTree>
    <p:extLst>
      <p:ext uri="{BB962C8B-B14F-4D97-AF65-F5344CB8AC3E}">
        <p14:creationId xmlns:p14="http://schemas.microsoft.com/office/powerpoint/2010/main" val="1074858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rcRect/>
          <a:stretch/>
        </p:blipFill>
        <p:spPr>
          <a:xfrm>
            <a:off x="49184" y="-71952"/>
            <a:ext cx="3853183" cy="2621610"/>
          </a:xfrm>
          <a:prstGeom prst="rect">
            <a:avLst/>
          </a:prstGeom>
        </p:spPr>
      </p:pic>
      <p:pic>
        <p:nvPicPr>
          <p:cNvPr id="26" name="Picture 25"/>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rcRect/>
          <a:stretch/>
        </p:blipFill>
        <p:spPr>
          <a:xfrm>
            <a:off x="8166966" y="-148639"/>
            <a:ext cx="4142797" cy="2700490"/>
          </a:xfrm>
          <a:prstGeom prst="rect">
            <a:avLst/>
          </a:prstGeom>
        </p:spPr>
      </p:pic>
      <p:pic>
        <p:nvPicPr>
          <p:cNvPr id="24" name="Picture 23"/>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p:blipFill>
        <p:spPr>
          <a:xfrm>
            <a:off x="3976830" y="-181659"/>
            <a:ext cx="4140201" cy="2731317"/>
          </a:xfrm>
          <a:prstGeom prst="rect">
            <a:avLst/>
          </a:prstGeom>
        </p:spPr>
      </p:pic>
      <p:pic>
        <p:nvPicPr>
          <p:cNvPr id="23" name="Picture 22"/>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l="-4037"/>
          <a:stretch/>
        </p:blipFill>
        <p:spPr>
          <a:xfrm>
            <a:off x="-215902" y="2595880"/>
            <a:ext cx="4127502" cy="2968778"/>
          </a:xfrm>
          <a:prstGeom prst="rect">
            <a:avLst/>
          </a:prstGeom>
        </p:spPr>
      </p:pic>
      <p:pic>
        <p:nvPicPr>
          <p:cNvPr id="10" name="Picture 9"/>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a:stretch/>
        </p:blipFill>
        <p:spPr>
          <a:xfrm>
            <a:off x="8127999" y="2592976"/>
            <a:ext cx="4064001" cy="2978962"/>
          </a:xfrm>
          <a:prstGeom prst="rect">
            <a:avLst/>
          </a:prstGeom>
        </p:spPr>
      </p:pic>
      <p:pic>
        <p:nvPicPr>
          <p:cNvPr id="5" name="Picture 4"/>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val="0"/>
              </a:ext>
            </a:extLst>
          </a:blip>
          <a:srcRect/>
          <a:stretch/>
        </p:blipFill>
        <p:spPr>
          <a:xfrm rot="5400000">
            <a:off x="4565106" y="1991030"/>
            <a:ext cx="2934787" cy="4127501"/>
          </a:xfrm>
          <a:prstGeom prst="rect">
            <a:avLst/>
          </a:prstGeom>
        </p:spPr>
      </p:pic>
      <p:sp>
        <p:nvSpPr>
          <p:cNvPr id="16" name="Rectangle 15"/>
          <p:cNvSpPr/>
          <p:nvPr/>
        </p:nvSpPr>
        <p:spPr>
          <a:xfrm>
            <a:off x="-190500" y="5521506"/>
            <a:ext cx="12382500" cy="1342103"/>
          </a:xfrm>
          <a:prstGeom prst="rect">
            <a:avLst/>
          </a:prstGeom>
          <a:solidFill>
            <a:srgbClr val="2F4B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00" dirty="0">
                <a:solidFill>
                  <a:srgbClr val="FFFFFF"/>
                </a:solidFill>
                <a:latin typeface="Akzidenz Grotesk BE Light"/>
              </a:rPr>
              <a:t>  Where do you want to make a difference?</a:t>
            </a:r>
            <a:endParaRPr lang="en-US" sz="4200" dirty="0">
              <a:cs typeface="Calibri"/>
            </a:endParaRPr>
          </a:p>
        </p:txBody>
      </p:sp>
      <p:sp>
        <p:nvSpPr>
          <p:cNvPr id="7" name="WordArt 2"/>
          <p:cNvSpPr>
            <a:spLocks noChangeArrowheads="1" noChangeShapeType="1" noTextEdit="1"/>
          </p:cNvSpPr>
          <p:nvPr/>
        </p:nvSpPr>
        <p:spPr bwMode="auto">
          <a:xfrm rot="-5400000">
            <a:off x="11013194" y="5881547"/>
            <a:ext cx="729062" cy="672453"/>
          </a:xfrm>
          <a:prstGeom prst="rect">
            <a:avLst/>
          </a:prstGeom>
          <a:extLst>
            <a:ext uri="{91240B29-F687-4F45-9708-019B960494DF}">
              <a14:hiddenLine xmlns:a14="http://schemas.microsoft.com/office/drawing/2010/main" w="9525">
                <a:solidFill>
                  <a:srgbClr val="548DD4"/>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US" sz="3600" b="1" kern="10" spc="-180">
                <a:ln>
                  <a:noFill/>
                </a:ln>
                <a:solidFill>
                  <a:srgbClr val="FA4C06"/>
                </a:solidFill>
                <a:effectLst/>
                <a:latin typeface="Arial Black"/>
              </a:rPr>
              <a:t>v</a:t>
            </a:r>
          </a:p>
        </p:txBody>
      </p:sp>
      <p:sp>
        <p:nvSpPr>
          <p:cNvPr id="6" name="Rectangle 5"/>
          <p:cNvSpPr/>
          <p:nvPr/>
        </p:nvSpPr>
        <p:spPr>
          <a:xfrm>
            <a:off x="1074200" y="5798635"/>
            <a:ext cx="10454408" cy="830997"/>
          </a:xfrm>
          <a:prstGeom prst="rect">
            <a:avLst/>
          </a:prstGeom>
          <a:noFill/>
        </p:spPr>
        <p:txBody>
          <a:bodyPr wrap="square" lIns="91440" tIns="45720" rIns="91440" bIns="45720" anchor="t">
            <a:spAutoFit/>
          </a:bodyPr>
          <a:lstStyle/>
          <a:p>
            <a:endParaRPr lang="en-US" sz="4800">
              <a:ln w="12700">
                <a:noFill/>
                <a:prstDash val="solid"/>
              </a:ln>
              <a:solidFill>
                <a:schemeClr val="bg1"/>
              </a:solidFill>
              <a:latin typeface="Akzidenz Grotesk BE Light"/>
            </a:endParaRPr>
          </a:p>
        </p:txBody>
      </p:sp>
      <p:sp>
        <p:nvSpPr>
          <p:cNvPr id="13" name="Rectangle 12"/>
          <p:cNvSpPr/>
          <p:nvPr/>
        </p:nvSpPr>
        <p:spPr>
          <a:xfrm>
            <a:off x="-1" y="495600"/>
            <a:ext cx="3924300" cy="1323439"/>
          </a:xfrm>
          <a:prstGeom prst="rect">
            <a:avLst/>
          </a:prstGeom>
          <a:noFill/>
        </p:spPr>
        <p:txBody>
          <a:bodyPr wrap="square" lIns="91440" tIns="45720" rIns="91440" bIns="45720">
            <a:spAutoFit/>
          </a:bodyPr>
          <a:lstStyle/>
          <a:p>
            <a:pPr algn="ctr"/>
            <a:r>
              <a:rPr lang="en-US" sz="4000" b="1" dirty="0">
                <a:ln w="12700">
                  <a:noFill/>
                  <a:prstDash val="solid"/>
                </a:ln>
                <a:solidFill>
                  <a:schemeClr val="bg1"/>
                </a:solidFill>
                <a:effectLst>
                  <a:outerShdw blurRad="50800" dist="50800" dir="5400000" algn="ctr" rotWithShape="0">
                    <a:schemeClr val="tx1"/>
                  </a:outerShdw>
                </a:effectLst>
                <a:latin typeface="Akzidenz Grotesk BE Bold" panose="02000503050000020004" pitchFamily="50" charset="0"/>
              </a:rPr>
              <a:t>PADS </a:t>
            </a:r>
          </a:p>
          <a:p>
            <a:pPr algn="ctr"/>
            <a:r>
              <a:rPr lang="en-US" sz="4000" b="1" dirty="0">
                <a:ln w="12700">
                  <a:noFill/>
                  <a:prstDash val="solid"/>
                </a:ln>
                <a:solidFill>
                  <a:schemeClr val="bg1"/>
                </a:solidFill>
                <a:effectLst>
                  <a:outerShdw blurRad="50800" dist="50800" dir="5400000" algn="ctr" rotWithShape="0">
                    <a:schemeClr val="tx1"/>
                  </a:outerShdw>
                </a:effectLst>
                <a:latin typeface="Akzidenz Grotesk BE Bold" panose="02000503050000020004" pitchFamily="50" charset="0"/>
              </a:rPr>
              <a:t>Shelter </a:t>
            </a:r>
          </a:p>
        </p:txBody>
      </p:sp>
      <p:sp>
        <p:nvSpPr>
          <p:cNvPr id="14" name="Rectangle 13"/>
          <p:cNvSpPr/>
          <p:nvPr/>
        </p:nvSpPr>
        <p:spPr>
          <a:xfrm>
            <a:off x="3937002" y="495600"/>
            <a:ext cx="4076698" cy="1323439"/>
          </a:xfrm>
          <a:prstGeom prst="rect">
            <a:avLst/>
          </a:prstGeom>
          <a:noFill/>
        </p:spPr>
        <p:txBody>
          <a:bodyPr wrap="square" lIns="91440" tIns="45720" rIns="91440" bIns="45720">
            <a:spAutoFit/>
          </a:bodyPr>
          <a:lstStyle/>
          <a:p>
            <a:pPr algn="ctr"/>
            <a:r>
              <a:rPr lang="en-US" sz="4000" b="1">
                <a:ln w="12700">
                  <a:noFill/>
                  <a:prstDash val="solid"/>
                </a:ln>
                <a:solidFill>
                  <a:schemeClr val="bg1"/>
                </a:solidFill>
                <a:effectLst>
                  <a:outerShdw blurRad="50800" dist="38100" dir="2700000" algn="tl" rotWithShape="0">
                    <a:prstClr val="black">
                      <a:alpha val="40000"/>
                    </a:prstClr>
                  </a:outerShdw>
                </a:effectLst>
                <a:latin typeface="Akzidenz Grotesk BE Bold" panose="02000503050000020004" pitchFamily="50" charset="0"/>
              </a:rPr>
              <a:t>Support Services</a:t>
            </a:r>
          </a:p>
        </p:txBody>
      </p:sp>
      <p:sp>
        <p:nvSpPr>
          <p:cNvPr id="15" name="Rectangle 14"/>
          <p:cNvSpPr/>
          <p:nvPr/>
        </p:nvSpPr>
        <p:spPr>
          <a:xfrm>
            <a:off x="0" y="3460238"/>
            <a:ext cx="3924300" cy="1323439"/>
          </a:xfrm>
          <a:prstGeom prst="rect">
            <a:avLst/>
          </a:prstGeom>
          <a:noFill/>
        </p:spPr>
        <p:txBody>
          <a:bodyPr wrap="square" lIns="91440" tIns="45720" rIns="91440" bIns="45720">
            <a:spAutoFit/>
          </a:bodyPr>
          <a:lstStyle/>
          <a:p>
            <a:pPr algn="ctr"/>
            <a:r>
              <a:rPr lang="en-US" sz="4000" b="1" dirty="0">
                <a:ln w="12700">
                  <a:noFill/>
                  <a:prstDash val="solid"/>
                </a:ln>
                <a:solidFill>
                  <a:schemeClr val="bg1"/>
                </a:solidFill>
                <a:effectLst>
                  <a:outerShdw blurRad="50800" dist="38100" dir="18900000" algn="bl" rotWithShape="0">
                    <a:prstClr val="black">
                      <a:alpha val="40000"/>
                    </a:prstClr>
                  </a:outerShdw>
                </a:effectLst>
                <a:latin typeface="Akzidenz Grotesk BE Bold" panose="02000503050000020004" pitchFamily="50" charset="0"/>
              </a:rPr>
              <a:t>Emergency Assistance</a:t>
            </a:r>
          </a:p>
        </p:txBody>
      </p:sp>
      <p:sp>
        <p:nvSpPr>
          <p:cNvPr id="17" name="Rectangle 16"/>
          <p:cNvSpPr/>
          <p:nvPr/>
        </p:nvSpPr>
        <p:spPr>
          <a:xfrm>
            <a:off x="3937001" y="3427336"/>
            <a:ext cx="4089397" cy="1323439"/>
          </a:xfrm>
          <a:prstGeom prst="rect">
            <a:avLst/>
          </a:prstGeom>
          <a:noFill/>
        </p:spPr>
        <p:txBody>
          <a:bodyPr wrap="square" lIns="91440" tIns="45720" rIns="91440" bIns="45720">
            <a:spAutoFit/>
          </a:bodyPr>
          <a:lstStyle/>
          <a:p>
            <a:pPr algn="ctr"/>
            <a:r>
              <a:rPr lang="en-US" sz="4000" b="1" dirty="0">
                <a:ln w="12700">
                  <a:noFill/>
                  <a:prstDash val="solid"/>
                </a:ln>
                <a:solidFill>
                  <a:schemeClr val="bg1"/>
                </a:solidFill>
                <a:effectLst>
                  <a:outerShdw blurRad="50800" dist="38100" dir="18900000" algn="bl" rotWithShape="0">
                    <a:prstClr val="black">
                      <a:alpha val="40000"/>
                    </a:prstClr>
                  </a:outerShdw>
                </a:effectLst>
                <a:latin typeface="Akzidenz Grotesk BE Bold" panose="02000503050000020004" pitchFamily="50" charset="0"/>
              </a:rPr>
              <a:t>Employment Readiness</a:t>
            </a:r>
          </a:p>
        </p:txBody>
      </p:sp>
      <p:sp>
        <p:nvSpPr>
          <p:cNvPr id="20" name="Rectangle 19"/>
          <p:cNvSpPr/>
          <p:nvPr/>
        </p:nvSpPr>
        <p:spPr>
          <a:xfrm>
            <a:off x="8026398" y="485272"/>
            <a:ext cx="4165602" cy="1323439"/>
          </a:xfrm>
          <a:prstGeom prst="rect">
            <a:avLst/>
          </a:prstGeom>
          <a:noFill/>
        </p:spPr>
        <p:txBody>
          <a:bodyPr wrap="square" lIns="91440" tIns="45720" rIns="91440" bIns="45720">
            <a:spAutoFit/>
          </a:bodyPr>
          <a:lstStyle/>
          <a:p>
            <a:pPr algn="ctr"/>
            <a:r>
              <a:rPr lang="en-US" sz="4000" b="1">
                <a:ln w="12700">
                  <a:noFill/>
                  <a:prstDash val="solid"/>
                </a:ln>
                <a:solidFill>
                  <a:schemeClr val="bg1"/>
                </a:solidFill>
                <a:effectLst>
                  <a:outerShdw blurRad="50800" dist="38100" dir="18900000" algn="bl" rotWithShape="0">
                    <a:prstClr val="black">
                      <a:alpha val="40000"/>
                    </a:prstClr>
                  </a:outerShdw>
                </a:effectLst>
                <a:latin typeface="Akzidenz Grotesk BE Bold" panose="02000503050000020004" pitchFamily="50" charset="0"/>
              </a:rPr>
              <a:t>One-time Events</a:t>
            </a:r>
          </a:p>
        </p:txBody>
      </p:sp>
      <p:sp>
        <p:nvSpPr>
          <p:cNvPr id="22" name="Rectangle 21"/>
          <p:cNvSpPr/>
          <p:nvPr/>
        </p:nvSpPr>
        <p:spPr>
          <a:xfrm>
            <a:off x="8013700" y="3346574"/>
            <a:ext cx="4178300" cy="1323439"/>
          </a:xfrm>
          <a:prstGeom prst="rect">
            <a:avLst/>
          </a:prstGeom>
          <a:noFill/>
        </p:spPr>
        <p:txBody>
          <a:bodyPr wrap="square" lIns="91440" tIns="45720" rIns="91440" bIns="45720">
            <a:spAutoFit/>
          </a:bodyPr>
          <a:lstStyle/>
          <a:p>
            <a:pPr algn="ctr"/>
            <a:r>
              <a:rPr lang="en-US" sz="4000" b="1" dirty="0">
                <a:ln w="12700">
                  <a:noFill/>
                  <a:prstDash val="solid"/>
                </a:ln>
                <a:solidFill>
                  <a:schemeClr val="bg1"/>
                </a:solidFill>
                <a:effectLst>
                  <a:outerShdw blurRad="50800" dist="38100" dir="18900000" algn="bl" rotWithShape="0">
                    <a:prstClr val="black">
                      <a:alpha val="40000"/>
                    </a:prstClr>
                  </a:outerShdw>
                </a:effectLst>
                <a:latin typeface="Akzidenz Grotesk BE Bold" panose="02000503050000020004" pitchFamily="50" charset="0"/>
              </a:rPr>
              <a:t>Corporate Groups</a:t>
            </a:r>
          </a:p>
        </p:txBody>
      </p:sp>
    </p:spTree>
    <p:extLst>
      <p:ext uri="{BB962C8B-B14F-4D97-AF65-F5344CB8AC3E}">
        <p14:creationId xmlns:p14="http://schemas.microsoft.com/office/powerpoint/2010/main" val="4057222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r="-208"/>
          <a:stretch/>
        </p:blipFill>
        <p:spPr>
          <a:xfrm>
            <a:off x="-12700" y="-826770"/>
            <a:ext cx="12230100" cy="7708806"/>
          </a:xfrm>
          <a:prstGeom prst="rect">
            <a:avLst/>
          </a:prstGeom>
        </p:spPr>
      </p:pic>
      <p:sp>
        <p:nvSpPr>
          <p:cNvPr id="2" name="Oval 6"/>
          <p:cNvSpPr>
            <a:spLocks noChangeArrowheads="1"/>
          </p:cNvSpPr>
          <p:nvPr/>
        </p:nvSpPr>
        <p:spPr bwMode="auto">
          <a:xfrm>
            <a:off x="3656166" y="743528"/>
            <a:ext cx="1856423" cy="1541253"/>
          </a:xfrm>
          <a:prstGeom prst="ellipse">
            <a:avLst/>
          </a:prstGeom>
          <a:solidFill>
            <a:schemeClr val="bg1">
              <a:alpha val="63000"/>
            </a:schemeClr>
          </a:solidFill>
          <a:ln w="28575" cap="rnd">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kumimoji="0" lang="en-US" altLang="en-US" sz="1600" b="1" i="0" u="none" strike="noStrike" cap="none" normalizeH="0" baseline="0" dirty="0">
                <a:ln>
                  <a:noFill/>
                </a:ln>
                <a:solidFill>
                  <a:srgbClr val="000000"/>
                </a:solidFill>
                <a:effectLst/>
                <a:latin typeface="Akzidenz Grotesk BE Bold"/>
                <a:ea typeface="Calibri" panose="020F0502020204030204" pitchFamily="34" charset="0"/>
                <a:cs typeface="Times New Roman"/>
              </a:rPr>
              <a:t>Complete</a:t>
            </a:r>
            <a:r>
              <a:rPr kumimoji="0" lang="en-US" altLang="en-US" sz="1600" b="1" i="0" u="none" strike="noStrike" cap="none" normalizeH="0" dirty="0">
                <a:ln>
                  <a:noFill/>
                </a:ln>
                <a:solidFill>
                  <a:srgbClr val="000000"/>
                </a:solidFill>
                <a:effectLst/>
                <a:latin typeface="Akzidenz Grotesk BE Bold"/>
                <a:ea typeface="Calibri" panose="020F0502020204030204" pitchFamily="34" charset="0"/>
                <a:cs typeface="Times New Roman"/>
              </a:rPr>
              <a:t> </a:t>
            </a:r>
            <a:r>
              <a:rPr lang="en-US" altLang="en-US" sz="1600" b="1" dirty="0">
                <a:solidFill>
                  <a:srgbClr val="000000"/>
                </a:solidFill>
                <a:latin typeface="Akzidenz Grotesk BE Bold"/>
                <a:ea typeface="Calibri" panose="020F0502020204030204" pitchFamily="34" charset="0"/>
                <a:cs typeface="Times New Roman"/>
              </a:rPr>
              <a:t>Volunteer Profile </a:t>
            </a:r>
            <a:endParaRPr lang="en-US" altLang="en-US" sz="1600" b="1" i="0" u="none" strike="noStrike" cap="none" normalizeH="0" baseline="0" dirty="0">
              <a:ln>
                <a:noFill/>
              </a:ln>
              <a:solidFill>
                <a:schemeClr val="tx1"/>
              </a:solidFill>
              <a:effectLst/>
              <a:latin typeface="Akzidenz Grotesk BE Bold"/>
              <a:cs typeface="Times New Roman"/>
            </a:endParaRPr>
          </a:p>
        </p:txBody>
      </p:sp>
      <p:sp>
        <p:nvSpPr>
          <p:cNvPr id="6" name="Oval 3"/>
          <p:cNvSpPr>
            <a:spLocks noChangeArrowheads="1"/>
          </p:cNvSpPr>
          <p:nvPr/>
        </p:nvSpPr>
        <p:spPr bwMode="auto">
          <a:xfrm>
            <a:off x="9510420" y="734548"/>
            <a:ext cx="1786229" cy="1541253"/>
          </a:xfrm>
          <a:prstGeom prst="ellipse">
            <a:avLst/>
          </a:prstGeom>
          <a:solidFill>
            <a:schemeClr val="bg1">
              <a:alpha val="63000"/>
            </a:schemeClr>
          </a:solidFill>
          <a:ln w="2857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i="0" u="none" strike="noStrike" cap="none" normalizeH="0" baseline="0">
                <a:ln>
                  <a:noFill/>
                </a:ln>
                <a:solidFill>
                  <a:srgbClr val="000000"/>
                </a:solidFill>
                <a:effectLst/>
                <a:latin typeface="Akzidenz Grotesk BE Bold" panose="02000503050000020004" pitchFamily="50" charset="0"/>
                <a:ea typeface="Calibri" panose="020F0502020204030204" pitchFamily="34" charset="0"/>
                <a:cs typeface="Times New Roman" panose="02020603050405020304" pitchFamily="18" charset="0"/>
              </a:rPr>
              <a:t>Placement</a:t>
            </a:r>
            <a:endParaRPr kumimoji="0" lang="en-US" altLang="en-US" sz="1600" i="0" u="none" strike="noStrike" cap="none" normalizeH="0" baseline="0">
              <a:ln>
                <a:noFill/>
              </a:ln>
              <a:solidFill>
                <a:schemeClr val="tx1"/>
              </a:solidFill>
              <a:effectLst/>
              <a:latin typeface="Akzidenz Grotesk BE Bold" panose="02000503050000020004" pitchFamily="50" charset="0"/>
            </a:endParaRPr>
          </a:p>
        </p:txBody>
      </p:sp>
      <p:sp>
        <p:nvSpPr>
          <p:cNvPr id="7" name="Oval 4"/>
          <p:cNvSpPr>
            <a:spLocks noChangeArrowheads="1"/>
          </p:cNvSpPr>
          <p:nvPr/>
        </p:nvSpPr>
        <p:spPr bwMode="auto">
          <a:xfrm>
            <a:off x="6653312" y="739507"/>
            <a:ext cx="1778218" cy="1541252"/>
          </a:xfrm>
          <a:prstGeom prst="ellipse">
            <a:avLst/>
          </a:prstGeom>
          <a:solidFill>
            <a:schemeClr val="bg1">
              <a:alpha val="63000"/>
            </a:schemeClr>
          </a:solidFill>
          <a:ln w="2857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i="0" u="none" strike="noStrike" cap="none" normalizeH="0" baseline="0">
                <a:ln>
                  <a:noFill/>
                </a:ln>
                <a:solidFill>
                  <a:schemeClr val="tx1"/>
                </a:solidFill>
                <a:effectLst/>
                <a:latin typeface="Akzidenz Grotesk BE Bold" panose="02000503050000020004" pitchFamily="50" charset="0"/>
                <a:ea typeface="Calibri" panose="020F0502020204030204" pitchFamily="34" charset="0"/>
                <a:cs typeface="Times New Roman" panose="02020603050405020304" pitchFamily="18" charset="0"/>
              </a:rPr>
              <a:t>Attend Training</a:t>
            </a:r>
            <a:endParaRPr kumimoji="0" lang="en-US" altLang="en-US" sz="1600" i="0" u="none" strike="noStrike" cap="none" normalizeH="0" baseline="0">
              <a:ln>
                <a:noFill/>
              </a:ln>
              <a:solidFill>
                <a:schemeClr val="tx1"/>
              </a:solidFill>
              <a:effectLst/>
              <a:latin typeface="Akzidenz Grotesk BE Bold" panose="02000503050000020004" pitchFamily="50" charset="0"/>
            </a:endParaRPr>
          </a:p>
        </p:txBody>
      </p:sp>
      <p:sp>
        <p:nvSpPr>
          <p:cNvPr id="8" name="Oval 5"/>
          <p:cNvSpPr>
            <a:spLocks noChangeArrowheads="1"/>
          </p:cNvSpPr>
          <p:nvPr/>
        </p:nvSpPr>
        <p:spPr bwMode="auto">
          <a:xfrm>
            <a:off x="689610" y="660175"/>
            <a:ext cx="1861625" cy="1602414"/>
          </a:xfrm>
          <a:prstGeom prst="ellipse">
            <a:avLst/>
          </a:prstGeom>
          <a:solidFill>
            <a:schemeClr val="bg1">
              <a:alpha val="63000"/>
            </a:schemeClr>
          </a:solidFill>
          <a:ln w="2857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Akzidenz Grotesk BE Bold" panose="02000503050000020004" pitchFamily="50" charset="0"/>
                <a:ea typeface="Calibri" panose="020F0502020204030204" pitchFamily="34" charset="0"/>
                <a:cs typeface="Times New Roman" panose="02020603050405020304" pitchFamily="18" charset="0"/>
              </a:rPr>
              <a:t>Online Orientation</a:t>
            </a:r>
            <a:endParaRPr kumimoji="0" lang="en-US" altLang="en-US" sz="1600" b="0" i="0" u="none" strike="noStrike" cap="none" normalizeH="0" baseline="0" dirty="0">
              <a:ln>
                <a:noFill/>
              </a:ln>
              <a:solidFill>
                <a:schemeClr val="tx1"/>
              </a:solidFill>
              <a:effectLst/>
              <a:latin typeface="Akzidenz Grotesk BE Bold" panose="02000503050000020004" pitchFamily="50" charset="0"/>
            </a:endParaRPr>
          </a:p>
        </p:txBody>
      </p:sp>
      <p:sp>
        <p:nvSpPr>
          <p:cNvPr id="12" name="Text Box 2"/>
          <p:cNvSpPr txBox="1">
            <a:spLocks noChangeArrowheads="1"/>
          </p:cNvSpPr>
          <p:nvPr/>
        </p:nvSpPr>
        <p:spPr bwMode="auto">
          <a:xfrm>
            <a:off x="3692517" y="2463820"/>
            <a:ext cx="183845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eaLnBrk="0" fontAlgn="base" hangingPunct="0">
              <a:spcBef>
                <a:spcPct val="0"/>
              </a:spcBef>
              <a:spcAft>
                <a:spcPct val="0"/>
              </a:spcAft>
            </a:pPr>
            <a:r>
              <a:rPr lang="en-US" altLang="en-US" sz="1600" dirty="0">
                <a:solidFill>
                  <a:schemeClr val="bg1"/>
                </a:solidFill>
                <a:latin typeface="Akzidenz Grotesk BE Regular"/>
                <a:ea typeface="Calibri" panose="020F0502020204030204" pitchFamily="34" charset="0"/>
                <a:cs typeface="Times New Roman"/>
              </a:rPr>
              <a:t>Complete:</a:t>
            </a:r>
          </a:p>
          <a:p>
            <a:pPr>
              <a:spcBef>
                <a:spcPct val="0"/>
              </a:spcBef>
              <a:spcAft>
                <a:spcPct val="0"/>
              </a:spcAft>
            </a:pPr>
            <a:r>
              <a:rPr lang="en-US" altLang="en-US" sz="1600" dirty="0">
                <a:solidFill>
                  <a:schemeClr val="bg1"/>
                </a:solidFill>
                <a:latin typeface="Akzidenz Grotesk BE Regular"/>
                <a:ea typeface="Calibri" panose="020F0502020204030204" pitchFamily="34" charset="0"/>
                <a:cs typeface="Times New Roman"/>
              </a:rPr>
              <a:t>1) Volunteer Profile </a:t>
            </a:r>
            <a:r>
              <a:rPr kumimoji="0" lang="en-US" altLang="en-US" sz="1600" u="none" strike="noStrike" cap="none" normalizeH="0" baseline="0" dirty="0">
                <a:ln>
                  <a:noFill/>
                </a:ln>
                <a:solidFill>
                  <a:schemeClr val="bg1"/>
                </a:solidFill>
                <a:effectLst/>
                <a:latin typeface="Akzidenz Grotesk BE Regular"/>
                <a:ea typeface="Calibri" panose="020F0502020204030204" pitchFamily="34" charset="0"/>
                <a:cs typeface="Times New Roman"/>
              </a:rPr>
              <a:t>and </a:t>
            </a:r>
            <a:endParaRPr lang="en-US" altLang="en-US" sz="1600" dirty="0">
              <a:solidFill>
                <a:schemeClr val="bg1"/>
              </a:solidFill>
              <a:latin typeface="Akzidenz Grotesk BE Regular"/>
              <a:ea typeface="Calibri" panose="020F0502020204030204" pitchFamily="34" charset="0"/>
              <a:cs typeface="Times New Roman"/>
            </a:endParaRPr>
          </a:p>
          <a:p>
            <a:pPr>
              <a:spcBef>
                <a:spcPct val="0"/>
              </a:spcBef>
              <a:spcAft>
                <a:spcPct val="0"/>
              </a:spcAft>
            </a:pPr>
            <a:r>
              <a:rPr lang="en-US" altLang="en-US" sz="1600" dirty="0">
                <a:solidFill>
                  <a:schemeClr val="bg1"/>
                </a:solidFill>
                <a:latin typeface="Akzidenz Grotesk BE Regular"/>
                <a:ea typeface="Calibri" panose="020F0502020204030204" pitchFamily="34" charset="0"/>
                <a:cs typeface="Times New Roman"/>
              </a:rPr>
              <a:t>2) background</a:t>
            </a:r>
            <a:r>
              <a:rPr kumimoji="0" lang="en-US" altLang="en-US" sz="1600" u="none" strike="noStrike" cap="none" normalizeH="0" baseline="0" dirty="0">
                <a:ln>
                  <a:noFill/>
                </a:ln>
                <a:solidFill>
                  <a:schemeClr val="bg1"/>
                </a:solidFill>
                <a:effectLst/>
                <a:latin typeface="Akzidenz Grotesk BE Regular"/>
                <a:ea typeface="Calibri" panose="020F0502020204030204" pitchFamily="34" charset="0"/>
                <a:cs typeface="Times New Roman"/>
              </a:rPr>
              <a:t> check information</a:t>
            </a:r>
            <a:endParaRPr lang="en-US" altLang="en-US" sz="1600" u="none" strike="noStrike" cap="none" normalizeH="0" baseline="0" dirty="0">
              <a:ln>
                <a:noFill/>
              </a:ln>
              <a:solidFill>
                <a:schemeClr val="bg1"/>
              </a:solidFill>
              <a:effectLst/>
              <a:latin typeface="Akzidenz Grotesk BE Regular"/>
              <a:cs typeface="Times New Roman"/>
            </a:endParaRPr>
          </a:p>
        </p:txBody>
      </p:sp>
      <p:sp>
        <p:nvSpPr>
          <p:cNvPr id="13" name="Text Box 13"/>
          <p:cNvSpPr txBox="1">
            <a:spLocks noChangeArrowheads="1"/>
          </p:cNvSpPr>
          <p:nvPr/>
        </p:nvSpPr>
        <p:spPr bwMode="auto">
          <a:xfrm>
            <a:off x="738775" y="2406055"/>
            <a:ext cx="181246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eaLnBrk="0" fontAlgn="base" hangingPunct="0">
              <a:spcBef>
                <a:spcPct val="0"/>
              </a:spcBef>
              <a:spcAft>
                <a:spcPct val="0"/>
              </a:spcAft>
            </a:pPr>
            <a:r>
              <a:rPr lang="en-US" altLang="en-US" sz="1600" dirty="0">
                <a:solidFill>
                  <a:schemeClr val="bg1"/>
                </a:solidFill>
                <a:latin typeface="Akzidenz Grotesk BE Regular"/>
                <a:ea typeface="Calibri" panose="020F0502020204030204" pitchFamily="34" charset="0"/>
                <a:cs typeface="Times New Roman"/>
              </a:rPr>
              <a:t>1) Complete</a:t>
            </a:r>
            <a:r>
              <a:rPr kumimoji="0" lang="en-US" altLang="en-US" sz="1600" u="none" strike="noStrike" cap="none" normalizeH="0" baseline="0" dirty="0">
                <a:ln>
                  <a:noFill/>
                </a:ln>
                <a:solidFill>
                  <a:schemeClr val="bg1"/>
                </a:solidFill>
                <a:effectLst/>
                <a:latin typeface="Akzidenz Grotesk BE Regular"/>
                <a:ea typeface="Calibri" panose="020F0502020204030204" pitchFamily="34" charset="0"/>
                <a:cs typeface="Times New Roman"/>
              </a:rPr>
              <a:t> orientation</a:t>
            </a:r>
            <a:r>
              <a:rPr lang="en-US" altLang="en-US" sz="1600" dirty="0">
                <a:solidFill>
                  <a:schemeClr val="bg1"/>
                </a:solidFill>
                <a:latin typeface="Akzidenz Grotesk BE Regular"/>
                <a:ea typeface="Calibri" panose="020F0502020204030204" pitchFamily="34" charset="0"/>
                <a:cs typeface="Times New Roman"/>
              </a:rPr>
              <a:t>, 2) decide to advance to next step, and 3) routed to </a:t>
            </a:r>
            <a:r>
              <a:rPr kumimoji="0" lang="en-US" altLang="en-US" sz="1600" u="none" strike="noStrike" cap="none" normalizeH="0" baseline="0" dirty="0">
                <a:ln>
                  <a:noFill/>
                </a:ln>
                <a:solidFill>
                  <a:schemeClr val="bg1"/>
                </a:solidFill>
                <a:effectLst/>
                <a:latin typeface="Akzidenz Grotesk BE Regular"/>
                <a:ea typeface="Calibri" panose="020F0502020204030204" pitchFamily="34" charset="0"/>
                <a:cs typeface="Times New Roman"/>
              </a:rPr>
              <a:t> </a:t>
            </a:r>
            <a:r>
              <a:rPr lang="en-US" altLang="en-US" sz="1600" dirty="0">
                <a:solidFill>
                  <a:schemeClr val="bg1"/>
                </a:solidFill>
                <a:latin typeface="Akzidenz Grotesk BE Regular"/>
                <a:ea typeface="Calibri" panose="020F0502020204030204" pitchFamily="34" charset="0"/>
                <a:cs typeface="Times New Roman"/>
              </a:rPr>
              <a:t>Volunteer  Profile</a:t>
            </a:r>
            <a:r>
              <a:rPr kumimoji="0" lang="en-US" altLang="en-US" sz="1600" u="none" strike="noStrike" cap="none" normalizeH="0" baseline="0" dirty="0">
                <a:ln>
                  <a:noFill/>
                </a:ln>
                <a:solidFill>
                  <a:schemeClr val="bg1"/>
                </a:solidFill>
                <a:effectLst/>
                <a:latin typeface="Akzidenz Grotesk BE Regular"/>
                <a:ea typeface="Calibri" panose="020F0502020204030204" pitchFamily="34" charset="0"/>
                <a:cs typeface="Times New Roman"/>
              </a:rPr>
              <a:t>.</a:t>
            </a:r>
            <a:endParaRPr kumimoji="0" lang="en-US" altLang="en-US" sz="1600" u="none" strike="noStrike" cap="none" normalizeH="0" baseline="0" dirty="0">
              <a:ln>
                <a:noFill/>
              </a:ln>
              <a:solidFill>
                <a:schemeClr val="bg1"/>
              </a:solidFill>
              <a:effectLst/>
              <a:latin typeface="Akzidenz Grotesk BE Regular"/>
              <a:cs typeface="Times New Roman"/>
            </a:endParaRPr>
          </a:p>
        </p:txBody>
      </p:sp>
      <p:sp>
        <p:nvSpPr>
          <p:cNvPr id="14" name="Text Box 14"/>
          <p:cNvSpPr txBox="1">
            <a:spLocks noChangeArrowheads="1"/>
          </p:cNvSpPr>
          <p:nvPr/>
        </p:nvSpPr>
        <p:spPr bwMode="auto">
          <a:xfrm>
            <a:off x="6650435" y="2340710"/>
            <a:ext cx="158545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eaLnBrk="0" fontAlgn="base" hangingPunct="0">
              <a:spcBef>
                <a:spcPct val="0"/>
              </a:spcBef>
              <a:spcAft>
                <a:spcPct val="0"/>
              </a:spcAft>
            </a:pPr>
            <a:r>
              <a:rPr lang="en-US" altLang="en-US" sz="1600" dirty="0">
                <a:solidFill>
                  <a:schemeClr val="bg1"/>
                </a:solidFill>
                <a:latin typeface="Akzidenz Grotesk BE Regular"/>
                <a:ea typeface="Calibri" panose="020F0502020204030204" pitchFamily="34" charset="0"/>
                <a:cs typeface="Times New Roman"/>
              </a:rPr>
              <a:t>Applicant</a:t>
            </a:r>
            <a:r>
              <a:rPr kumimoji="0" lang="en-US" altLang="en-US" sz="1600" u="none" strike="noStrike" cap="none" normalizeH="0" baseline="0" dirty="0">
                <a:ln>
                  <a:noFill/>
                </a:ln>
                <a:solidFill>
                  <a:schemeClr val="bg1"/>
                </a:solidFill>
                <a:effectLst/>
                <a:latin typeface="Akzidenz Grotesk BE Regular"/>
                <a:ea typeface="Calibri" panose="020F0502020204030204" pitchFamily="34" charset="0"/>
                <a:cs typeface="Times New Roman"/>
              </a:rPr>
              <a:t> </a:t>
            </a:r>
            <a:r>
              <a:rPr lang="en-US" altLang="en-US" sz="1600" dirty="0">
                <a:solidFill>
                  <a:schemeClr val="bg1"/>
                </a:solidFill>
                <a:latin typeface="Akzidenz Grotesk BE Regular"/>
                <a:ea typeface="Calibri" panose="020F0502020204030204" pitchFamily="34" charset="0"/>
                <a:cs typeface="Times New Roman"/>
              </a:rPr>
              <a:t>who has cleared</a:t>
            </a:r>
            <a:r>
              <a:rPr kumimoji="0" lang="en-US" altLang="en-US" sz="1600" u="none" strike="noStrike" cap="none" normalizeH="0" baseline="0" dirty="0">
                <a:ln>
                  <a:noFill/>
                </a:ln>
                <a:solidFill>
                  <a:schemeClr val="bg1"/>
                </a:solidFill>
                <a:effectLst/>
                <a:latin typeface="Akzidenz Grotesk BE Regular"/>
                <a:ea typeface="Calibri" panose="020F0502020204030204" pitchFamily="34" charset="0"/>
                <a:cs typeface="Times New Roman"/>
              </a:rPr>
              <a:t> </a:t>
            </a:r>
            <a:r>
              <a:rPr lang="en-US" altLang="en-US" sz="1600" dirty="0">
                <a:solidFill>
                  <a:schemeClr val="bg1"/>
                </a:solidFill>
                <a:latin typeface="Akzidenz Grotesk BE Regular"/>
                <a:ea typeface="Calibri" panose="020F0502020204030204" pitchFamily="34" charset="0"/>
                <a:cs typeface="Times New Roman"/>
              </a:rPr>
              <a:t>the background</a:t>
            </a:r>
            <a:r>
              <a:rPr kumimoji="0" lang="en-US" altLang="en-US" sz="1600" u="none" strike="noStrike" cap="none" normalizeH="0" baseline="0" dirty="0">
                <a:ln>
                  <a:noFill/>
                </a:ln>
                <a:solidFill>
                  <a:schemeClr val="bg1"/>
                </a:solidFill>
                <a:effectLst/>
                <a:latin typeface="Akzidenz Grotesk BE Regular"/>
                <a:ea typeface="Calibri" panose="020F0502020204030204" pitchFamily="34" charset="0"/>
                <a:cs typeface="Times New Roman"/>
              </a:rPr>
              <a:t> check </a:t>
            </a:r>
            <a:r>
              <a:rPr lang="en-US" altLang="en-US" sz="1600" dirty="0">
                <a:solidFill>
                  <a:schemeClr val="bg1"/>
                </a:solidFill>
                <a:latin typeface="Akzidenz Grotesk BE Regular"/>
                <a:ea typeface="Calibri" panose="020F0502020204030204" pitchFamily="34" charset="0"/>
                <a:cs typeface="Times New Roman"/>
              </a:rPr>
              <a:t>will be contacted for</a:t>
            </a:r>
            <a:r>
              <a:rPr kumimoji="0" lang="en-US" altLang="en-US" sz="1600" u="none" strike="noStrike" cap="none" normalizeH="0" baseline="0" dirty="0">
                <a:ln>
                  <a:noFill/>
                </a:ln>
                <a:solidFill>
                  <a:schemeClr val="bg1"/>
                </a:solidFill>
                <a:effectLst/>
                <a:latin typeface="Akzidenz Grotesk BE Regular"/>
                <a:ea typeface="Calibri" panose="020F0502020204030204" pitchFamily="34" charset="0"/>
                <a:cs typeface="Times New Roman"/>
              </a:rPr>
              <a:t> training.</a:t>
            </a:r>
            <a:endParaRPr lang="en-US" altLang="en-US" sz="1600" u="none" strike="noStrike" cap="none" normalizeH="0" baseline="0" dirty="0">
              <a:ln>
                <a:noFill/>
              </a:ln>
              <a:solidFill>
                <a:schemeClr val="bg1"/>
              </a:solidFill>
              <a:effectLst/>
              <a:latin typeface="Akzidenz Grotesk BE Regular"/>
              <a:cs typeface="Times New Roman"/>
            </a:endParaRPr>
          </a:p>
        </p:txBody>
      </p:sp>
      <p:sp>
        <p:nvSpPr>
          <p:cNvPr id="15" name="Text Box 15"/>
          <p:cNvSpPr txBox="1">
            <a:spLocks noChangeArrowheads="1"/>
          </p:cNvSpPr>
          <p:nvPr/>
        </p:nvSpPr>
        <p:spPr bwMode="auto">
          <a:xfrm>
            <a:off x="9746550" y="2478786"/>
            <a:ext cx="17066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eaLnBrk="0" fontAlgn="base" hangingPunct="0">
              <a:spcBef>
                <a:spcPct val="0"/>
              </a:spcBef>
              <a:spcAft>
                <a:spcPct val="0"/>
              </a:spcAft>
            </a:pPr>
            <a:r>
              <a:rPr kumimoji="0" lang="en-US" altLang="en-US" sz="1600" u="none" strike="noStrike" cap="none" normalizeH="0" baseline="0" dirty="0">
                <a:ln>
                  <a:noFill/>
                </a:ln>
                <a:solidFill>
                  <a:schemeClr val="bg1"/>
                </a:solidFill>
                <a:effectLst/>
                <a:latin typeface="Akzidenz Grotesk BE Regular"/>
                <a:ea typeface="Calibri" panose="020F0502020204030204" pitchFamily="34" charset="0"/>
                <a:cs typeface="Times New Roman"/>
              </a:rPr>
              <a:t>Applicant </a:t>
            </a:r>
            <a:r>
              <a:rPr lang="en-US" altLang="en-US" sz="1600" dirty="0">
                <a:solidFill>
                  <a:schemeClr val="bg1"/>
                </a:solidFill>
                <a:latin typeface="Akzidenz Grotesk BE Regular"/>
                <a:ea typeface="Calibri" panose="020F0502020204030204" pitchFamily="34" charset="0"/>
                <a:cs typeface="Times New Roman"/>
              </a:rPr>
              <a:t>becomes a Housing Forward volunteer!</a:t>
            </a:r>
            <a:endParaRPr lang="en-US" altLang="en-US" sz="1600" u="none" strike="noStrike" cap="none" normalizeH="0" baseline="0" dirty="0">
              <a:ln>
                <a:noFill/>
              </a:ln>
              <a:solidFill>
                <a:schemeClr val="bg1"/>
              </a:solidFill>
              <a:effectLst/>
              <a:latin typeface="Akzidenz Grotesk BE Regular" panose="02000503030000020003" pitchFamily="50" charset="0"/>
              <a:cs typeface="Times New Roman"/>
            </a:endParaRPr>
          </a:p>
        </p:txBody>
      </p:sp>
      <p:sp>
        <p:nvSpPr>
          <p:cNvPr id="18" name="Rectangle 21"/>
          <p:cNvSpPr>
            <a:spLocks noChangeArrowheads="1"/>
          </p:cNvSpPr>
          <p:nvPr/>
        </p:nvSpPr>
        <p:spPr bwMode="auto">
          <a:xfrm>
            <a:off x="1316182" y="270283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23"/>
          <p:cNvSpPr>
            <a:spLocks noChangeArrowheads="1"/>
          </p:cNvSpPr>
          <p:nvPr/>
        </p:nvSpPr>
        <p:spPr bwMode="auto">
          <a:xfrm>
            <a:off x="1316182" y="270283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30"/>
          <p:cNvSpPr>
            <a:spLocks noChangeArrowheads="1"/>
          </p:cNvSpPr>
          <p:nvPr/>
        </p:nvSpPr>
        <p:spPr bwMode="auto">
          <a:xfrm>
            <a:off x="1316182" y="270283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Rectangle 31"/>
          <p:cNvSpPr>
            <a:spLocks noChangeArrowheads="1"/>
          </p:cNvSpPr>
          <p:nvPr/>
        </p:nvSpPr>
        <p:spPr bwMode="auto">
          <a:xfrm>
            <a:off x="1316182" y="270283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15963" algn="l"/>
              </a:tabLst>
              <a:defRPr>
                <a:solidFill>
                  <a:schemeClr val="tx1"/>
                </a:solidFill>
                <a:latin typeface="Arial" panose="020B0604020202020204" pitchFamily="34" charset="0"/>
              </a:defRPr>
            </a:lvl1pPr>
            <a:lvl2pPr eaLnBrk="0" fontAlgn="base" hangingPunct="0">
              <a:spcBef>
                <a:spcPct val="0"/>
              </a:spcBef>
              <a:spcAft>
                <a:spcPct val="0"/>
              </a:spcAft>
              <a:tabLst>
                <a:tab pos="715963" algn="l"/>
              </a:tabLst>
              <a:defRPr>
                <a:solidFill>
                  <a:schemeClr val="tx1"/>
                </a:solidFill>
                <a:latin typeface="Arial" panose="020B0604020202020204" pitchFamily="34" charset="0"/>
              </a:defRPr>
            </a:lvl2pPr>
            <a:lvl3pPr eaLnBrk="0" fontAlgn="base" hangingPunct="0">
              <a:spcBef>
                <a:spcPct val="0"/>
              </a:spcBef>
              <a:spcAft>
                <a:spcPct val="0"/>
              </a:spcAft>
              <a:tabLst>
                <a:tab pos="715963" algn="l"/>
              </a:tabLst>
              <a:defRPr>
                <a:solidFill>
                  <a:schemeClr val="tx1"/>
                </a:solidFill>
                <a:latin typeface="Arial" panose="020B0604020202020204" pitchFamily="34" charset="0"/>
              </a:defRPr>
            </a:lvl3pPr>
            <a:lvl4pPr eaLnBrk="0" fontAlgn="base" hangingPunct="0">
              <a:spcBef>
                <a:spcPct val="0"/>
              </a:spcBef>
              <a:spcAft>
                <a:spcPct val="0"/>
              </a:spcAft>
              <a:tabLst>
                <a:tab pos="715963" algn="l"/>
              </a:tabLst>
              <a:defRPr>
                <a:solidFill>
                  <a:schemeClr val="tx1"/>
                </a:solidFill>
                <a:latin typeface="Arial" panose="020B0604020202020204" pitchFamily="34" charset="0"/>
              </a:defRPr>
            </a:lvl4pPr>
            <a:lvl5pPr eaLnBrk="0" fontAlgn="base" hangingPunct="0">
              <a:spcBef>
                <a:spcPct val="0"/>
              </a:spcBef>
              <a:spcAft>
                <a:spcPct val="0"/>
              </a:spcAft>
              <a:tabLst>
                <a:tab pos="715963" algn="l"/>
              </a:tabLst>
              <a:defRPr>
                <a:solidFill>
                  <a:schemeClr val="tx1"/>
                </a:solidFill>
                <a:latin typeface="Arial" panose="020B0604020202020204" pitchFamily="34" charset="0"/>
              </a:defRPr>
            </a:lvl5pPr>
            <a:lvl6pPr eaLnBrk="0" fontAlgn="base" hangingPunct="0">
              <a:spcBef>
                <a:spcPct val="0"/>
              </a:spcBef>
              <a:spcAft>
                <a:spcPct val="0"/>
              </a:spcAft>
              <a:tabLst>
                <a:tab pos="715963" algn="l"/>
              </a:tabLst>
              <a:defRPr>
                <a:solidFill>
                  <a:schemeClr val="tx1"/>
                </a:solidFill>
                <a:latin typeface="Arial" panose="020B0604020202020204" pitchFamily="34" charset="0"/>
              </a:defRPr>
            </a:lvl6pPr>
            <a:lvl7pPr eaLnBrk="0" fontAlgn="base" hangingPunct="0">
              <a:spcBef>
                <a:spcPct val="0"/>
              </a:spcBef>
              <a:spcAft>
                <a:spcPct val="0"/>
              </a:spcAft>
              <a:tabLst>
                <a:tab pos="715963" algn="l"/>
              </a:tabLst>
              <a:defRPr>
                <a:solidFill>
                  <a:schemeClr val="tx1"/>
                </a:solidFill>
                <a:latin typeface="Arial" panose="020B0604020202020204" pitchFamily="34" charset="0"/>
              </a:defRPr>
            </a:lvl7pPr>
            <a:lvl8pPr eaLnBrk="0" fontAlgn="base" hangingPunct="0">
              <a:spcBef>
                <a:spcPct val="0"/>
              </a:spcBef>
              <a:spcAft>
                <a:spcPct val="0"/>
              </a:spcAft>
              <a:tabLst>
                <a:tab pos="715963" algn="l"/>
              </a:tabLst>
              <a:defRPr>
                <a:solidFill>
                  <a:schemeClr val="tx1"/>
                </a:solidFill>
                <a:latin typeface="Arial" panose="020B0604020202020204" pitchFamily="34" charset="0"/>
              </a:defRPr>
            </a:lvl8pPr>
            <a:lvl9pPr eaLnBrk="0" fontAlgn="base" hangingPunct="0">
              <a:spcBef>
                <a:spcPct val="0"/>
              </a:spcBef>
              <a:spcAft>
                <a:spcPct val="0"/>
              </a:spcAft>
              <a:tabLst>
                <a:tab pos="715963"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715963" algn="l"/>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715963" algn="l"/>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3" name="Group 2"/>
          <p:cNvGrpSpPr/>
          <p:nvPr/>
        </p:nvGrpSpPr>
        <p:grpSpPr>
          <a:xfrm>
            <a:off x="0" y="5711387"/>
            <a:ext cx="12192000" cy="1342103"/>
            <a:chOff x="0" y="12284832"/>
            <a:chExt cx="12192000" cy="1342103"/>
          </a:xfrm>
        </p:grpSpPr>
        <p:sp>
          <p:nvSpPr>
            <p:cNvPr id="26" name="Rectangle 25"/>
            <p:cNvSpPr/>
            <p:nvPr/>
          </p:nvSpPr>
          <p:spPr>
            <a:xfrm>
              <a:off x="0" y="12284832"/>
              <a:ext cx="12192000" cy="1342103"/>
            </a:xfrm>
            <a:prstGeom prst="rect">
              <a:avLst/>
            </a:prstGeom>
            <a:solidFill>
              <a:srgbClr val="2F4B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a:spLocks noChangeArrowheads="1"/>
            </p:cNvSpPr>
            <p:nvPr/>
          </p:nvSpPr>
          <p:spPr bwMode="auto">
            <a:xfrm>
              <a:off x="210054" y="12544340"/>
              <a:ext cx="1094509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4200" dirty="0">
                  <a:solidFill>
                    <a:schemeClr val="bg1"/>
                  </a:solidFill>
                  <a:latin typeface="Akzidenz Grotesk BE Light"/>
                  <a:cs typeface="Times New Roman"/>
                </a:rPr>
                <a:t>Did we convince you? Here’s how it works.</a:t>
              </a:r>
              <a:endParaRPr lang="en-US" altLang="en-US" sz="4200" i="0" u="none" strike="noStrike" cap="none" normalizeH="0" baseline="0" dirty="0">
                <a:ln>
                  <a:noFill/>
                </a:ln>
                <a:solidFill>
                  <a:schemeClr val="bg1"/>
                </a:solidFill>
                <a:effectLst/>
                <a:latin typeface="Akzidenz Grotesk BE Light"/>
                <a:cs typeface="Times New Roman"/>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8" name="WordArt 2"/>
            <p:cNvSpPr>
              <a:spLocks noChangeArrowheads="1" noChangeShapeType="1" noTextEdit="1"/>
            </p:cNvSpPr>
            <p:nvPr/>
          </p:nvSpPr>
          <p:spPr bwMode="auto">
            <a:xfrm rot="16200000">
              <a:off x="11042051" y="12643185"/>
              <a:ext cx="729062" cy="672453"/>
            </a:xfrm>
            <a:prstGeom prst="rect">
              <a:avLst/>
            </a:prstGeom>
            <a:extLst>
              <a:ext uri="{91240B29-F687-4F45-9708-019B960494DF}">
                <a14:hiddenLine xmlns:a14="http://schemas.microsoft.com/office/drawing/2010/main" w="9525">
                  <a:solidFill>
                    <a:srgbClr val="548DD4"/>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US" sz="3600" b="1" kern="10" spc="-180">
                  <a:ln>
                    <a:noFill/>
                  </a:ln>
                  <a:solidFill>
                    <a:srgbClr val="FA4C06"/>
                  </a:solidFill>
                  <a:effectLst/>
                  <a:latin typeface="Arial Black"/>
                </a:rPr>
                <a:t>v</a:t>
              </a:r>
            </a:p>
          </p:txBody>
        </p:sp>
      </p:grpSp>
      <p:sp>
        <p:nvSpPr>
          <p:cNvPr id="29" name="WordArt 2"/>
          <p:cNvSpPr>
            <a:spLocks noChangeArrowheads="1" noChangeShapeType="1" noTextEdit="1"/>
          </p:cNvSpPr>
          <p:nvPr/>
        </p:nvSpPr>
        <p:spPr bwMode="auto">
          <a:xfrm rot="16200000">
            <a:off x="8632837" y="1174651"/>
            <a:ext cx="668679" cy="616759"/>
          </a:xfrm>
          <a:prstGeom prst="rect">
            <a:avLst/>
          </a:prstGeom>
          <a:extLst>
            <a:ext uri="{91240B29-F687-4F45-9708-019B960494DF}">
              <a14:hiddenLine xmlns:a14="http://schemas.microsoft.com/office/drawing/2010/main" w="9525">
                <a:solidFill>
                  <a:srgbClr val="548DD4"/>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US" sz="3600" b="1" kern="10" spc="-180" dirty="0">
                <a:ln>
                  <a:noFill/>
                </a:ln>
                <a:solidFill>
                  <a:srgbClr val="FA4C06"/>
                </a:solidFill>
                <a:effectLst/>
                <a:latin typeface="Arial Black"/>
              </a:rPr>
              <a:t>v</a:t>
            </a:r>
          </a:p>
        </p:txBody>
      </p:sp>
      <p:sp>
        <p:nvSpPr>
          <p:cNvPr id="31" name="WordArt 2"/>
          <p:cNvSpPr>
            <a:spLocks noChangeArrowheads="1" noChangeShapeType="1" noTextEdit="1"/>
          </p:cNvSpPr>
          <p:nvPr/>
        </p:nvSpPr>
        <p:spPr bwMode="auto">
          <a:xfrm rot="16200000">
            <a:off x="5718420" y="1148008"/>
            <a:ext cx="729062" cy="672453"/>
          </a:xfrm>
          <a:prstGeom prst="rect">
            <a:avLst/>
          </a:prstGeom>
          <a:extLst>
            <a:ext uri="{91240B29-F687-4F45-9708-019B960494DF}">
              <a14:hiddenLine xmlns:a14="http://schemas.microsoft.com/office/drawing/2010/main" w="9525">
                <a:solidFill>
                  <a:srgbClr val="548DD4"/>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US" sz="3600" b="1" kern="10" spc="-180" dirty="0">
                <a:ln>
                  <a:noFill/>
                </a:ln>
                <a:solidFill>
                  <a:srgbClr val="FA4C06"/>
                </a:solidFill>
                <a:effectLst/>
                <a:latin typeface="Arial Black"/>
              </a:rPr>
              <a:t>v</a:t>
            </a:r>
          </a:p>
        </p:txBody>
      </p:sp>
      <p:sp>
        <p:nvSpPr>
          <p:cNvPr id="32" name="WordArt 2"/>
          <p:cNvSpPr>
            <a:spLocks noChangeArrowheads="1" noChangeShapeType="1" noTextEdit="1"/>
          </p:cNvSpPr>
          <p:nvPr/>
        </p:nvSpPr>
        <p:spPr bwMode="auto">
          <a:xfrm rot="16200000">
            <a:off x="2761586" y="1148008"/>
            <a:ext cx="729062" cy="672453"/>
          </a:xfrm>
          <a:prstGeom prst="rect">
            <a:avLst/>
          </a:prstGeom>
          <a:extLst>
            <a:ext uri="{91240B29-F687-4F45-9708-019B960494DF}">
              <a14:hiddenLine xmlns:a14="http://schemas.microsoft.com/office/drawing/2010/main" w="9525">
                <a:solidFill>
                  <a:srgbClr val="548DD4"/>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US" sz="3600" b="1" kern="10" spc="-180" dirty="0">
                <a:ln>
                  <a:noFill/>
                </a:ln>
                <a:solidFill>
                  <a:srgbClr val="FA4C06"/>
                </a:solidFill>
                <a:effectLst/>
                <a:latin typeface="Arial Black"/>
              </a:rPr>
              <a:t>v</a:t>
            </a:r>
          </a:p>
        </p:txBody>
      </p:sp>
    </p:spTree>
    <p:extLst>
      <p:ext uri="{BB962C8B-B14F-4D97-AF65-F5344CB8AC3E}">
        <p14:creationId xmlns:p14="http://schemas.microsoft.com/office/powerpoint/2010/main" val="428776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50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50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20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50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10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12" grpId="0"/>
      <p:bldP spid="13" grpId="0"/>
      <p:bldP spid="14" grpId="0"/>
      <p:bldP spid="15" grpId="0"/>
      <p:bldP spid="29" grpId="0"/>
      <p:bldP spid="31"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25" y="638682"/>
            <a:ext cx="6442398" cy="4486864"/>
          </a:xfrm>
          <a:prstGeom prst="rect">
            <a:avLst/>
          </a:prstGeom>
        </p:spPr>
      </p:pic>
      <p:sp>
        <p:nvSpPr>
          <p:cNvPr id="14" name="Rectangle 13"/>
          <p:cNvSpPr/>
          <p:nvPr/>
        </p:nvSpPr>
        <p:spPr>
          <a:xfrm>
            <a:off x="-10503" y="5499421"/>
            <a:ext cx="12202503" cy="1342103"/>
          </a:xfrm>
          <a:prstGeom prst="rect">
            <a:avLst/>
          </a:prstGeom>
          <a:solidFill>
            <a:srgbClr val="2F4B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WordArt 2"/>
          <p:cNvSpPr>
            <a:spLocks noChangeArrowheads="1" noChangeShapeType="1" noTextEdit="1"/>
          </p:cNvSpPr>
          <p:nvPr/>
        </p:nvSpPr>
        <p:spPr bwMode="auto">
          <a:xfrm rot="-5400000">
            <a:off x="11013194" y="359987"/>
            <a:ext cx="729062" cy="672453"/>
          </a:xfrm>
          <a:prstGeom prst="rect">
            <a:avLst/>
          </a:prstGeom>
          <a:extLst>
            <a:ext uri="{91240B29-F687-4F45-9708-019B960494DF}">
              <a14:hiddenLine xmlns:a14="http://schemas.microsoft.com/office/drawing/2010/main" w="9525">
                <a:solidFill>
                  <a:srgbClr val="548DD4"/>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endParaRPr lang="en-US" sz="3600" b="1" kern="10" spc="-180">
              <a:ln>
                <a:noFill/>
              </a:ln>
              <a:solidFill>
                <a:srgbClr val="FA4C06"/>
              </a:solidFill>
              <a:effectLst/>
              <a:latin typeface="Arial Black"/>
            </a:endParaRPr>
          </a:p>
        </p:txBody>
      </p:sp>
      <p:sp>
        <p:nvSpPr>
          <p:cNvPr id="5" name="TextBox 4"/>
          <p:cNvSpPr txBox="1"/>
          <p:nvPr/>
        </p:nvSpPr>
        <p:spPr>
          <a:xfrm>
            <a:off x="6159260" y="439675"/>
            <a:ext cx="5708332" cy="3354765"/>
          </a:xfrm>
          <a:prstGeom prst="rect">
            <a:avLst/>
          </a:prstGeom>
          <a:noFill/>
        </p:spPr>
        <p:txBody>
          <a:bodyPr wrap="square" rtlCol="0" anchor="t">
            <a:spAutoFit/>
          </a:bodyPr>
          <a:lstStyle/>
          <a:p>
            <a:endParaRPr lang="en-US" sz="1200" dirty="0">
              <a:latin typeface="Akzidenz Grotesk BE Regular" panose="02000503030000020003" pitchFamily="50" charset="0"/>
            </a:endParaRPr>
          </a:p>
          <a:p>
            <a:r>
              <a:rPr lang="en-US" sz="2400" dirty="0">
                <a:latin typeface="Akzidenz Grotesk BE Bold"/>
              </a:rPr>
              <a:t>Now that you've completed the Orientation to know more about us, </a:t>
            </a:r>
            <a:br>
              <a:rPr lang="en-US" sz="2400" dirty="0">
                <a:latin typeface="Akzidenz Grotesk BE Bold" panose="02000503050000020004" pitchFamily="50" charset="0"/>
              </a:rPr>
            </a:br>
            <a:r>
              <a:rPr lang="en-US" sz="2400" dirty="0">
                <a:latin typeface="Akzidenz Grotesk BE Bold"/>
              </a:rPr>
              <a:t>we’re excited to get to know you. </a:t>
            </a:r>
            <a:endParaRPr lang="en-US" sz="2400" dirty="0">
              <a:latin typeface="Akzidenz Grotesk BE Bold" panose="02000503050000020004" pitchFamily="50" charset="0"/>
            </a:endParaRPr>
          </a:p>
          <a:p>
            <a:endParaRPr lang="en-US" sz="1400" dirty="0">
              <a:latin typeface="Akzidenz Grotesk BE Regular" panose="02000503030000020003" pitchFamily="50" charset="0"/>
            </a:endParaRPr>
          </a:p>
          <a:p>
            <a:r>
              <a:rPr lang="en-US" sz="2400" dirty="0">
                <a:solidFill>
                  <a:srgbClr val="FA4C06"/>
                </a:solidFill>
                <a:latin typeface="Akzidenz Grotesk BE Light"/>
                <a:hlinkClick r:id="rId3">
                  <a:extLst>
                    <a:ext uri="{A12FA001-AC4F-418D-AE19-62706E023703}">
                      <ahyp:hlinkClr xmlns:ahyp="http://schemas.microsoft.com/office/drawing/2018/hyperlinkcolor" val="tx"/>
                    </a:ext>
                  </a:extLst>
                </a:hlinkClick>
              </a:rPr>
              <a:t>Please click here to complete our </a:t>
            </a:r>
            <a:r>
              <a:rPr lang="en-US" sz="2400" dirty="0">
                <a:solidFill>
                  <a:srgbClr val="FA4C06"/>
                </a:solidFill>
                <a:latin typeface="Akzidenz Grotesk BE Bold"/>
                <a:hlinkClick r:id="rId3">
                  <a:extLst>
                    <a:ext uri="{A12FA001-AC4F-418D-AE19-62706E023703}">
                      <ahyp:hlinkClr xmlns:ahyp="http://schemas.microsoft.com/office/drawing/2018/hyperlinkcolor" val="tx"/>
                    </a:ext>
                  </a:extLst>
                </a:hlinkClick>
              </a:rPr>
              <a:t>Volunteer Profile Form</a:t>
            </a:r>
            <a:br>
              <a:rPr lang="en-US" sz="2400" dirty="0">
                <a:latin typeface="Akzidenz Grotesk BE Bold" panose="02000503050000020004" pitchFamily="50" charset="0"/>
              </a:rPr>
            </a:br>
            <a:r>
              <a:rPr lang="en-US" dirty="0">
                <a:latin typeface="Akzidenz Grotesk BE Regular"/>
              </a:rPr>
              <a:t>(It takes less than 5 minutes.)</a:t>
            </a:r>
          </a:p>
          <a:p>
            <a:endParaRPr lang="en-US" sz="2400" dirty="0">
              <a:solidFill>
                <a:srgbClr val="FF0000"/>
              </a:solidFill>
              <a:latin typeface="Akzidenz Grotesk BE Bold" panose="02000503050000020004" pitchFamily="50" charset="0"/>
            </a:endParaRPr>
          </a:p>
          <a:p>
            <a:endParaRPr lang="en-US" sz="2400" dirty="0"/>
          </a:p>
        </p:txBody>
      </p:sp>
      <p:sp>
        <p:nvSpPr>
          <p:cNvPr id="17" name="WordArt 2"/>
          <p:cNvSpPr>
            <a:spLocks noChangeArrowheads="1" noChangeShapeType="1" noTextEdit="1"/>
          </p:cNvSpPr>
          <p:nvPr/>
        </p:nvSpPr>
        <p:spPr bwMode="auto">
          <a:xfrm rot="-5400000">
            <a:off x="5757942" y="5694965"/>
            <a:ext cx="729062" cy="672453"/>
          </a:xfrm>
          <a:prstGeom prst="rect">
            <a:avLst/>
          </a:prstGeom>
          <a:extLst>
            <a:ext uri="{91240B29-F687-4F45-9708-019B960494DF}">
              <a14:hiddenLine xmlns:a14="http://schemas.microsoft.com/office/drawing/2010/main" w="9525">
                <a:solidFill>
                  <a:srgbClr val="548DD4"/>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endParaRPr lang="en-US" sz="3600" b="1" kern="10" spc="-180">
              <a:ln>
                <a:noFill/>
              </a:ln>
              <a:solidFill>
                <a:srgbClr val="FA4C06"/>
              </a:solidFill>
              <a:effectLst/>
              <a:latin typeface="Arial Black"/>
            </a:endParaRPr>
          </a:p>
        </p:txBody>
      </p:sp>
      <p:sp>
        <p:nvSpPr>
          <p:cNvPr id="12" name="Rectangle 11"/>
          <p:cNvSpPr/>
          <p:nvPr/>
        </p:nvSpPr>
        <p:spPr>
          <a:xfrm>
            <a:off x="175025" y="5545680"/>
            <a:ext cx="10730541" cy="1200329"/>
          </a:xfrm>
          <a:prstGeom prst="rect">
            <a:avLst/>
          </a:prstGeom>
          <a:noFill/>
          <a:ln>
            <a:noFill/>
          </a:ln>
        </p:spPr>
        <p:txBody>
          <a:bodyPr wrap="square" lIns="91440" tIns="45720" rIns="91440" bIns="45720" anchor="t">
            <a:spAutoFit/>
          </a:bodyPr>
          <a:lstStyle/>
          <a:p>
            <a:r>
              <a:rPr lang="en-US" sz="3600" dirty="0">
                <a:ln w="12700">
                  <a:noFill/>
                  <a:prstDash val="solid"/>
                </a:ln>
                <a:solidFill>
                  <a:schemeClr val="bg1"/>
                </a:solidFill>
                <a:latin typeface="Akzidenz Grotesk BE Light"/>
              </a:rPr>
              <a:t>Interested? Great! </a:t>
            </a:r>
          </a:p>
          <a:p>
            <a:r>
              <a:rPr lang="en-US" sz="3600" dirty="0">
                <a:ln w="12700">
                  <a:noFill/>
                  <a:prstDash val="solid"/>
                </a:ln>
                <a:solidFill>
                  <a:schemeClr val="bg1"/>
                </a:solidFill>
                <a:latin typeface="Akzidenz Grotesk BE Light"/>
              </a:rPr>
              <a:t>Let's complete your Volunteer Profile Form. </a:t>
            </a:r>
            <a:endParaRPr lang="en-US" sz="3600" cap="none" spc="0" dirty="0">
              <a:ln w="12700">
                <a:noFill/>
                <a:prstDash val="solid"/>
              </a:ln>
              <a:solidFill>
                <a:schemeClr val="bg1"/>
              </a:solidFill>
              <a:latin typeface="Akzidenz Grotesk BE Light" panose="02000506040000020003" pitchFamily="50" charset="0"/>
            </a:endParaRPr>
          </a:p>
        </p:txBody>
      </p:sp>
      <p:sp>
        <p:nvSpPr>
          <p:cNvPr id="4" name="TextBox 3"/>
          <p:cNvSpPr txBox="1"/>
          <p:nvPr/>
        </p:nvSpPr>
        <p:spPr>
          <a:xfrm>
            <a:off x="6158655" y="3054531"/>
            <a:ext cx="5256288" cy="1477328"/>
          </a:xfrm>
          <a:prstGeom prst="rect">
            <a:avLst/>
          </a:prstGeom>
          <a:noFill/>
        </p:spPr>
        <p:txBody>
          <a:bodyPr wrap="square" rtlCol="0" anchor="t">
            <a:spAutoFit/>
          </a:bodyPr>
          <a:lstStyle/>
          <a:p>
            <a:r>
              <a:rPr lang="en-US" sz="2400">
                <a:latin typeface="Akzidenz Grotesk BE Light"/>
              </a:rPr>
              <a:t>Our staff will contact you to discuss a placement that matches our needs with your interests and availability.</a:t>
            </a:r>
            <a:endParaRPr lang="en-US" sz="2400">
              <a:latin typeface="Akzidenz Grotesk BE Light" panose="02000506040000020003" pitchFamily="50" charset="0"/>
            </a:endParaRPr>
          </a:p>
          <a:p>
            <a:endParaRPr lang="en-US"/>
          </a:p>
        </p:txBody>
      </p:sp>
      <p:sp>
        <p:nvSpPr>
          <p:cNvPr id="13" name="WordArt 2"/>
          <p:cNvSpPr>
            <a:spLocks noChangeArrowheads="1" noChangeShapeType="1" noTextEdit="1"/>
          </p:cNvSpPr>
          <p:nvPr/>
        </p:nvSpPr>
        <p:spPr bwMode="auto">
          <a:xfrm rot="16200000">
            <a:off x="11042051" y="5809619"/>
            <a:ext cx="729062" cy="672453"/>
          </a:xfrm>
          <a:prstGeom prst="rect">
            <a:avLst/>
          </a:prstGeom>
          <a:extLst>
            <a:ext uri="{91240B29-F687-4F45-9708-019B960494DF}">
              <a14:hiddenLine xmlns:a14="http://schemas.microsoft.com/office/drawing/2010/main" w="9525">
                <a:solidFill>
                  <a:srgbClr val="548DD4"/>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US" sz="3600" b="1" kern="10" spc="-180">
                <a:ln>
                  <a:noFill/>
                </a:ln>
                <a:solidFill>
                  <a:srgbClr val="FA4C06"/>
                </a:solidFill>
                <a:effectLst/>
                <a:latin typeface="Arial Black"/>
              </a:rPr>
              <a:t>v</a:t>
            </a:r>
          </a:p>
        </p:txBody>
      </p:sp>
    </p:spTree>
    <p:extLst>
      <p:ext uri="{BB962C8B-B14F-4D97-AF65-F5344CB8AC3E}">
        <p14:creationId xmlns:p14="http://schemas.microsoft.com/office/powerpoint/2010/main" val="215078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504" y="5541404"/>
            <a:ext cx="12202503" cy="1342103"/>
          </a:xfrm>
          <a:prstGeom prst="rect">
            <a:avLst/>
          </a:prstGeom>
          <a:solidFill>
            <a:srgbClr val="2F4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0504" y="5613035"/>
            <a:ext cx="12202504" cy="1015663"/>
          </a:xfrm>
          <a:prstGeom prst="rect">
            <a:avLst/>
          </a:prstGeom>
          <a:noFill/>
        </p:spPr>
        <p:txBody>
          <a:bodyPr wrap="square" rtlCol="0" anchor="t">
            <a:spAutoFit/>
          </a:bodyPr>
          <a:lstStyle/>
          <a:p>
            <a:pPr algn="ctr"/>
            <a:r>
              <a:rPr lang="en-US" sz="3600" dirty="0">
                <a:solidFill>
                  <a:schemeClr val="bg1"/>
                </a:solidFill>
                <a:latin typeface="Akzidenz Grotesk BE Bold" panose="02000503050000020004" pitchFamily="50" charset="0"/>
              </a:rPr>
              <a:t>More questions?</a:t>
            </a:r>
          </a:p>
          <a:p>
            <a:pPr algn="ctr"/>
            <a:r>
              <a:rPr lang="en-US" sz="2200" dirty="0">
                <a:solidFill>
                  <a:schemeClr val="bg1"/>
                </a:solidFill>
                <a:latin typeface="Akzidenz Grotesk BE Light"/>
              </a:rPr>
              <a:t> Contact Volunteer Services at 708.338.1724 ext. 220 or volunteer@housingforward.org</a:t>
            </a:r>
          </a:p>
        </p:txBody>
      </p:sp>
      <p:sp>
        <p:nvSpPr>
          <p:cNvPr id="6" name="Rectangle 5"/>
          <p:cNvSpPr/>
          <p:nvPr/>
        </p:nvSpPr>
        <p:spPr>
          <a:xfrm>
            <a:off x="-10506" y="-2202"/>
            <a:ext cx="12202505" cy="5543606"/>
          </a:xfrm>
          <a:prstGeom prst="rect">
            <a:avLst/>
          </a:prstGeom>
          <a:solidFill>
            <a:srgbClr val="E74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1057025"/>
            <a:ext cx="12202506" cy="3539430"/>
          </a:xfrm>
          <a:prstGeom prst="rect">
            <a:avLst/>
          </a:prstGeom>
          <a:noFill/>
        </p:spPr>
        <p:txBody>
          <a:bodyPr wrap="square" rtlCol="0" anchor="t">
            <a:spAutoFit/>
          </a:bodyPr>
          <a:lstStyle/>
          <a:p>
            <a:pPr algn="ctr"/>
            <a:r>
              <a:rPr lang="en-US" sz="6000" dirty="0">
                <a:solidFill>
                  <a:schemeClr val="bg1"/>
                </a:solidFill>
                <a:latin typeface="Akzidenz Grotesk BE Bold"/>
              </a:rPr>
              <a:t>Thank you</a:t>
            </a:r>
            <a:endParaRPr lang="en-US" dirty="0">
              <a:solidFill>
                <a:schemeClr val="bg1"/>
              </a:solidFill>
              <a:latin typeface="Akzidenz Grotesk BE Bold"/>
            </a:endParaRPr>
          </a:p>
          <a:p>
            <a:pPr algn="ctr"/>
            <a:r>
              <a:rPr lang="en-US" sz="6000" dirty="0">
                <a:solidFill>
                  <a:schemeClr val="bg1"/>
                </a:solidFill>
                <a:latin typeface="Akzidenz Grotesk BE Bold"/>
              </a:rPr>
              <a:t>for completing your profile.</a:t>
            </a:r>
            <a:endParaRPr lang="en-US" dirty="0">
              <a:solidFill>
                <a:schemeClr val="bg1"/>
              </a:solidFill>
            </a:endParaRPr>
          </a:p>
          <a:p>
            <a:pPr algn="ctr"/>
            <a:br>
              <a:rPr lang="en-US" sz="3200" dirty="0">
                <a:solidFill>
                  <a:schemeClr val="bg1"/>
                </a:solidFill>
                <a:latin typeface="Akzidenz Grotesk BE Light"/>
              </a:rPr>
            </a:br>
            <a:r>
              <a:rPr lang="en-US" sz="3600" dirty="0">
                <a:solidFill>
                  <a:schemeClr val="bg1"/>
                </a:solidFill>
                <a:latin typeface="Akzidenz Grotesk BE Light"/>
              </a:rPr>
              <a:t>We look forward to working alongside you, </a:t>
            </a:r>
            <a:br>
              <a:rPr lang="en-US" sz="3600" dirty="0">
                <a:latin typeface="Akzidenz Grotesk BE Light"/>
              </a:rPr>
            </a:br>
            <a:r>
              <a:rPr lang="en-US" sz="3600" dirty="0">
                <a:solidFill>
                  <a:schemeClr val="bg1"/>
                </a:solidFill>
                <a:latin typeface="Akzidenz Grotesk BE Light"/>
              </a:rPr>
              <a:t>to end homelessness. </a:t>
            </a:r>
            <a:endParaRPr lang="en-US" sz="3600" dirty="0">
              <a:solidFill>
                <a:schemeClr val="bg1"/>
              </a:solidFill>
              <a:latin typeface="Akzidenz Grotesk BE Light" panose="02000506040000020003" pitchFamily="50" charset="0"/>
            </a:endParaRPr>
          </a:p>
        </p:txBody>
      </p:sp>
    </p:spTree>
    <p:extLst>
      <p:ext uri="{BB962C8B-B14F-4D97-AF65-F5344CB8AC3E}">
        <p14:creationId xmlns:p14="http://schemas.microsoft.com/office/powerpoint/2010/main" val="163795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50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1000"/>
                                        <p:tgtEl>
                                          <p:spTgt spid="7">
                                            <p:txEl>
                                              <p:pRg st="2" end="2"/>
                                            </p:txEl>
                                          </p:spTgt>
                                        </p:tgtEl>
                                      </p:cBhvr>
                                    </p:animEffect>
                                    <p:anim calcmode="lin" valueType="num">
                                      <p:cBhvr>
                                        <p:cTn id="13"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2" end="2"/>
                                            </p:txEl>
                                          </p:spTgt>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childTnLst>
                                </p:cTn>
                              </p:par>
                            </p:childTnLst>
                          </p:cTn>
                        </p:par>
                        <p:par>
                          <p:cTn id="18" fill="hold">
                            <p:stCondLst>
                              <p:cond delay="1500"/>
                            </p:stCondLst>
                            <p:childTnLst>
                              <p:par>
                                <p:cTn id="19" presetID="2" presetClass="entr" presetSubtype="4" accel="26000" fill="hold" grpId="1"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3000" fill="hold"/>
                                        <p:tgtEl>
                                          <p:spTgt spid="2"/>
                                        </p:tgtEl>
                                        <p:attrNameLst>
                                          <p:attrName>ppt_x</p:attrName>
                                        </p:attrNameLst>
                                      </p:cBhvr>
                                      <p:tavLst>
                                        <p:tav tm="0">
                                          <p:val>
                                            <p:strVal val="#ppt_x"/>
                                          </p:val>
                                        </p:tav>
                                        <p:tav tm="100000">
                                          <p:val>
                                            <p:strVal val="#ppt_x"/>
                                          </p:val>
                                        </p:tav>
                                      </p:tavLst>
                                    </p:anim>
                                    <p:anim calcmode="lin" valueType="num">
                                      <p:cBhvr additive="base">
                                        <p:cTn id="22" dur="3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848B2BC8-F898-4356-8BFD-B1585931C9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1714500"/>
            <a:ext cx="6858000" cy="3429000"/>
          </a:xfrm>
          <a:prstGeom prst="rect">
            <a:avLst/>
          </a:prstGeom>
        </p:spPr>
      </p:pic>
    </p:spTree>
    <p:extLst>
      <p:ext uri="{BB962C8B-B14F-4D97-AF65-F5344CB8AC3E}">
        <p14:creationId xmlns:p14="http://schemas.microsoft.com/office/powerpoint/2010/main" val="331777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62000"/>
          </a:schemeClr>
        </a:solid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72950" cy="6267580"/>
          </a:xfrm>
          <a:prstGeom prst="rect">
            <a:avLst/>
          </a:prstGeom>
        </p:spPr>
      </p:pic>
      <p:grpSp>
        <p:nvGrpSpPr>
          <p:cNvPr id="4" name="Group 2"/>
          <p:cNvGrpSpPr>
            <a:grpSpLocks/>
          </p:cNvGrpSpPr>
          <p:nvPr/>
        </p:nvGrpSpPr>
        <p:grpSpPr bwMode="auto">
          <a:xfrm>
            <a:off x="105852016" y="106634998"/>
            <a:ext cx="865188" cy="10110788"/>
            <a:chOff x="112769899" y="105124104"/>
            <a:chExt cx="865567" cy="10110174"/>
          </a:xfrm>
        </p:grpSpPr>
        <p:sp>
          <p:nvSpPr>
            <p:cNvPr id="6" name="Rectangle 3"/>
            <p:cNvSpPr>
              <a:spLocks noChangeArrowheads="1"/>
            </p:cNvSpPr>
            <p:nvPr/>
          </p:nvSpPr>
          <p:spPr bwMode="auto">
            <a:xfrm>
              <a:off x="113172949" y="105124104"/>
              <a:ext cx="462517" cy="10110174"/>
            </a:xfrm>
            <a:prstGeom prst="rect">
              <a:avLst/>
            </a:prstGeom>
            <a:solidFill>
              <a:srgbClr val="0A5157"/>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7" name="WordArt 4"/>
            <p:cNvSpPr>
              <a:spLocks noChangeArrowheads="1" noChangeShapeType="1" noTextEdit="1"/>
            </p:cNvSpPr>
            <p:nvPr/>
          </p:nvSpPr>
          <p:spPr bwMode="auto">
            <a:xfrm rot="-5400000">
              <a:off x="112743736" y="105639362"/>
              <a:ext cx="674036" cy="621710"/>
            </a:xfrm>
            <a:prstGeom prst="rect">
              <a:avLst/>
            </a:prstGeom>
            <a:extLst>
              <a:ext uri="{91240B29-F687-4F45-9708-019B960494DF}">
                <a14:hiddenLine xmlns:a14="http://schemas.microsoft.com/office/drawing/2010/main" w="9525" algn="ctr">
                  <a:solidFill>
                    <a:srgbClr val="548DD4"/>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US" sz="3600" b="1" kern="10" spc="-180">
                  <a:ln>
                    <a:noFill/>
                  </a:ln>
                  <a:solidFill>
                    <a:srgbClr val="FA4C06"/>
                  </a:solidFill>
                  <a:effectLst/>
                  <a:latin typeface="Arial Black"/>
                </a:rPr>
                <a:t>v</a:t>
              </a:r>
            </a:p>
          </p:txBody>
        </p:sp>
      </p:grpSp>
      <p:grpSp>
        <p:nvGrpSpPr>
          <p:cNvPr id="8" name="Group 5"/>
          <p:cNvGrpSpPr>
            <a:grpSpLocks/>
          </p:cNvGrpSpPr>
          <p:nvPr/>
        </p:nvGrpSpPr>
        <p:grpSpPr bwMode="auto">
          <a:xfrm>
            <a:off x="112769650" y="105124250"/>
            <a:ext cx="865188" cy="10110788"/>
            <a:chOff x="112769899" y="105124104"/>
            <a:chExt cx="865567" cy="10110174"/>
          </a:xfrm>
        </p:grpSpPr>
        <p:sp>
          <p:nvSpPr>
            <p:cNvPr id="9" name="Rectangle 6"/>
            <p:cNvSpPr>
              <a:spLocks noChangeArrowheads="1"/>
            </p:cNvSpPr>
            <p:nvPr/>
          </p:nvSpPr>
          <p:spPr bwMode="auto">
            <a:xfrm>
              <a:off x="113172949" y="105124104"/>
              <a:ext cx="462517" cy="10110174"/>
            </a:xfrm>
            <a:prstGeom prst="rect">
              <a:avLst/>
            </a:prstGeom>
            <a:solidFill>
              <a:srgbClr val="0A5157"/>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0" name="WordArt 7"/>
            <p:cNvSpPr>
              <a:spLocks noChangeArrowheads="1" noChangeShapeType="1" noTextEdit="1"/>
            </p:cNvSpPr>
            <p:nvPr/>
          </p:nvSpPr>
          <p:spPr bwMode="auto">
            <a:xfrm rot="-5400000">
              <a:off x="112743736" y="105639362"/>
              <a:ext cx="674036" cy="621710"/>
            </a:xfrm>
            <a:prstGeom prst="rect">
              <a:avLst/>
            </a:prstGeom>
            <a:extLst>
              <a:ext uri="{91240B29-F687-4F45-9708-019B960494DF}">
                <a14:hiddenLine xmlns:a14="http://schemas.microsoft.com/office/drawing/2010/main" w="9525" algn="ctr">
                  <a:solidFill>
                    <a:srgbClr val="548DD4"/>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US" sz="3600" b="1" kern="10" spc="-180">
                  <a:ln>
                    <a:noFill/>
                  </a:ln>
                  <a:solidFill>
                    <a:srgbClr val="FA4C06"/>
                  </a:solidFill>
                  <a:effectLst/>
                  <a:latin typeface="Arial Black"/>
                </a:rPr>
                <a:t>v</a:t>
              </a:r>
            </a:p>
          </p:txBody>
        </p:sp>
      </p:grpSp>
      <p:sp>
        <p:nvSpPr>
          <p:cNvPr id="16" name="Title 1"/>
          <p:cNvSpPr txBox="1">
            <a:spLocks/>
          </p:cNvSpPr>
          <p:nvPr/>
        </p:nvSpPr>
        <p:spPr>
          <a:xfrm>
            <a:off x="9024" y="2219870"/>
            <a:ext cx="12173952" cy="1532965"/>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0" b="1" spc="-150" dirty="0">
                <a:solidFill>
                  <a:srgbClr val="FA4C06"/>
                </a:solidFill>
                <a:latin typeface="Akzidenz Grotesk BE Bold"/>
              </a:rPr>
              <a:t>Join Us! </a:t>
            </a:r>
            <a:endParaRPr lang="en-US" sz="20000" b="1" spc="-150" dirty="0">
              <a:solidFill>
                <a:srgbClr val="FA4C06"/>
              </a:solidFill>
              <a:latin typeface="Akzidenz Grotesk BE Bold" panose="02000503050000020004" pitchFamily="50" charset="0"/>
            </a:endParaRPr>
          </a:p>
        </p:txBody>
      </p:sp>
      <p:sp>
        <p:nvSpPr>
          <p:cNvPr id="22" name="Rectangle 21"/>
          <p:cNvSpPr/>
          <p:nvPr/>
        </p:nvSpPr>
        <p:spPr>
          <a:xfrm>
            <a:off x="10027" y="5515897"/>
            <a:ext cx="12156908" cy="1342103"/>
          </a:xfrm>
          <a:prstGeom prst="rect">
            <a:avLst/>
          </a:prstGeom>
          <a:solidFill>
            <a:srgbClr val="2F4B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23" name="Title 1"/>
          <p:cNvSpPr txBox="1">
            <a:spLocks/>
          </p:cNvSpPr>
          <p:nvPr/>
        </p:nvSpPr>
        <p:spPr>
          <a:xfrm>
            <a:off x="528861" y="5663509"/>
            <a:ext cx="10350590" cy="20518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400">
              <a:solidFill>
                <a:schemeClr val="bg1"/>
              </a:solidFill>
              <a:latin typeface="Akzidenz Grotesk BE Light"/>
            </a:endParaRPr>
          </a:p>
        </p:txBody>
      </p:sp>
      <p:sp>
        <p:nvSpPr>
          <p:cNvPr id="24" name="WordArt 2"/>
          <p:cNvSpPr>
            <a:spLocks noChangeArrowheads="1" noChangeShapeType="1" noTextEdit="1"/>
          </p:cNvSpPr>
          <p:nvPr/>
        </p:nvSpPr>
        <p:spPr bwMode="auto">
          <a:xfrm rot="-5400000">
            <a:off x="10962993" y="5841668"/>
            <a:ext cx="729062" cy="672453"/>
          </a:xfrm>
          <a:prstGeom prst="rect">
            <a:avLst/>
          </a:prstGeom>
          <a:extLst>
            <a:ext uri="{91240B29-F687-4F45-9708-019B960494DF}">
              <a14:hiddenLine xmlns:a14="http://schemas.microsoft.com/office/drawing/2010/main" w="9525">
                <a:solidFill>
                  <a:srgbClr val="548DD4"/>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US" sz="3600" b="1" kern="10" spc="-180">
                <a:ln>
                  <a:noFill/>
                </a:ln>
                <a:solidFill>
                  <a:srgbClr val="FA4C06"/>
                </a:solidFill>
                <a:effectLst/>
                <a:latin typeface="Arial Black"/>
              </a:rPr>
              <a:t>v</a:t>
            </a:r>
          </a:p>
        </p:txBody>
      </p:sp>
      <p:sp>
        <p:nvSpPr>
          <p:cNvPr id="15" name="Rectangle 14">
            <a:extLst>
              <a:ext uri="{FF2B5EF4-FFF2-40B4-BE49-F238E27FC236}">
                <a16:creationId xmlns:a16="http://schemas.microsoft.com/office/drawing/2014/main" id="{9C146A1E-D581-477F-A54C-0CD515703DE4}"/>
              </a:ext>
            </a:extLst>
          </p:cNvPr>
          <p:cNvSpPr/>
          <p:nvPr/>
        </p:nvSpPr>
        <p:spPr>
          <a:xfrm>
            <a:off x="8619132" y="4789257"/>
            <a:ext cx="3603763" cy="7266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746989" y="4868770"/>
            <a:ext cx="3603763" cy="646331"/>
          </a:xfrm>
          <a:prstGeom prst="rect">
            <a:avLst/>
          </a:prstGeom>
        </p:spPr>
        <p:txBody>
          <a:bodyPr wrap="square">
            <a:spAutoFit/>
          </a:bodyPr>
          <a:lstStyle/>
          <a:p>
            <a:r>
              <a:rPr lang="en-US">
                <a:latin typeface="Akzidenz Grotesk BE Regular" panose="02000503030000020003" pitchFamily="50" charset="0"/>
              </a:rPr>
              <a:t>4</a:t>
            </a:r>
            <a:r>
              <a:rPr lang="en-US" baseline="30000">
                <a:latin typeface="Akzidenz Grotesk BE Regular" panose="02000503030000020003" pitchFamily="50" charset="0"/>
              </a:rPr>
              <a:t>th</a:t>
            </a:r>
            <a:r>
              <a:rPr lang="en-US">
                <a:latin typeface="Akzidenz Grotesk BE Regular" panose="02000503030000020003" pitchFamily="50" charset="0"/>
              </a:rPr>
              <a:t> Monday Lasagna Team at </a:t>
            </a:r>
            <a:br>
              <a:rPr lang="en-US">
                <a:latin typeface="Akzidenz Grotesk BE Regular" panose="02000503030000020003" pitchFamily="50" charset="0"/>
              </a:rPr>
            </a:br>
            <a:r>
              <a:rPr lang="en-US">
                <a:latin typeface="Akzidenz Grotesk BE Regular" panose="02000503030000020003" pitchFamily="50" charset="0"/>
              </a:rPr>
              <a:t>First United Church of Oak Park </a:t>
            </a:r>
            <a:endParaRPr lang="en-US"/>
          </a:p>
        </p:txBody>
      </p:sp>
      <p:sp>
        <p:nvSpPr>
          <p:cNvPr id="2" name="TextBox 1">
            <a:extLst>
              <a:ext uri="{FF2B5EF4-FFF2-40B4-BE49-F238E27FC236}">
                <a16:creationId xmlns:a16="http://schemas.microsoft.com/office/drawing/2014/main" id="{8E6E1C2C-1936-4DD8-8EA1-3F144303CF16}"/>
              </a:ext>
            </a:extLst>
          </p:cNvPr>
          <p:cNvSpPr txBox="1"/>
          <p:nvPr/>
        </p:nvSpPr>
        <p:spPr>
          <a:xfrm>
            <a:off x="351059" y="5750004"/>
            <a:ext cx="10052384"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FFFFFF"/>
                </a:solidFill>
                <a:latin typeface="Akzidenz Grotesk BE Regular" panose="02000503030000020003" pitchFamily="50" charset="0"/>
              </a:rPr>
              <a:t>"Never doubt that a small group of thoughtful, committed citizens can change the world, indeed, it's the only thing that ever has."  </a:t>
            </a:r>
            <a:r>
              <a:rPr lang="en-US" sz="2400" i="1" dirty="0">
                <a:solidFill>
                  <a:srgbClr val="FFFFFF"/>
                </a:solidFill>
                <a:latin typeface="Akzidenz Grotesk BE Light" panose="02000506040000020003" pitchFamily="50" charset="0"/>
              </a:rPr>
              <a:t>- </a:t>
            </a:r>
            <a:r>
              <a:rPr lang="en-US" i="1" dirty="0">
                <a:solidFill>
                  <a:srgbClr val="FFFFFF"/>
                </a:solidFill>
                <a:latin typeface="Akzidenz Grotesk BE Light" panose="02000506040000020003" pitchFamily="50" charset="0"/>
              </a:rPr>
              <a:t>Margaret Mead</a:t>
            </a:r>
            <a:endParaRPr lang="en-US" i="1" dirty="0">
              <a:solidFill>
                <a:srgbClr val="FFFFFF"/>
              </a:solidFill>
              <a:latin typeface="Akzidenz Grotesk BE Light" panose="02000506040000020003" pitchFamily="50" charset="0"/>
              <a:ea typeface="+mn-lt"/>
              <a:cs typeface="+mn-lt"/>
            </a:endParaRPr>
          </a:p>
          <a:p>
            <a:pPr algn="l"/>
            <a:endParaRPr lang="en-US" dirty="0">
              <a:solidFill>
                <a:srgbClr val="FFFFFF"/>
              </a:solidFill>
              <a:latin typeface="Akzidenz Grotesk BE Regular" panose="02000503030000020003" pitchFamily="50" charset="0"/>
              <a:cs typeface="Calibri"/>
            </a:endParaRPr>
          </a:p>
        </p:txBody>
      </p:sp>
    </p:spTree>
    <p:extLst>
      <p:ext uri="{BB962C8B-B14F-4D97-AF65-F5344CB8AC3E}">
        <p14:creationId xmlns:p14="http://schemas.microsoft.com/office/powerpoint/2010/main" val="134228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E97336-B4BE-4469-8A7A-CC4D707DEA80}"/>
              </a:ext>
            </a:extLst>
          </p:cNvPr>
          <p:cNvSpPr/>
          <p:nvPr/>
        </p:nvSpPr>
        <p:spPr>
          <a:xfrm>
            <a:off x="0" y="2073"/>
            <a:ext cx="12192000" cy="5711175"/>
          </a:xfrm>
          <a:prstGeom prst="rect">
            <a:avLst/>
          </a:prstGeom>
          <a:solidFill>
            <a:srgbClr val="0A515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 y="5666991"/>
            <a:ext cx="12192000" cy="1342103"/>
          </a:xfrm>
          <a:prstGeom prst="rect">
            <a:avLst/>
          </a:prstGeom>
          <a:solidFill>
            <a:srgbClr val="2F4B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WordArt 2"/>
          <p:cNvSpPr>
            <a:spLocks noChangeArrowheads="1" noChangeShapeType="1" noTextEdit="1"/>
          </p:cNvSpPr>
          <p:nvPr/>
        </p:nvSpPr>
        <p:spPr bwMode="auto">
          <a:xfrm rot="-5400000">
            <a:off x="11013195" y="6006980"/>
            <a:ext cx="729062" cy="672453"/>
          </a:xfrm>
          <a:prstGeom prst="rect">
            <a:avLst/>
          </a:prstGeom>
          <a:extLst>
            <a:ext uri="{91240B29-F687-4F45-9708-019B960494DF}">
              <a14:hiddenLine xmlns:a14="http://schemas.microsoft.com/office/drawing/2010/main" w="9525">
                <a:solidFill>
                  <a:srgbClr val="548DD4"/>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US" sz="3600" b="1" kern="10" spc="-180">
                <a:ln>
                  <a:noFill/>
                </a:ln>
                <a:solidFill>
                  <a:srgbClr val="FA4C06"/>
                </a:solidFill>
                <a:effectLst/>
                <a:latin typeface="Arial Black"/>
              </a:rPr>
              <a:t>v</a:t>
            </a:r>
          </a:p>
        </p:txBody>
      </p:sp>
      <p:sp>
        <p:nvSpPr>
          <p:cNvPr id="8" name="TextBox 7"/>
          <p:cNvSpPr txBox="1"/>
          <p:nvPr/>
        </p:nvSpPr>
        <p:spPr>
          <a:xfrm>
            <a:off x="245643" y="420005"/>
            <a:ext cx="11089107" cy="4708981"/>
          </a:xfrm>
          <a:prstGeom prst="rect">
            <a:avLst/>
          </a:prstGeom>
          <a:noFill/>
        </p:spPr>
        <p:txBody>
          <a:bodyPr wrap="square" rtlCol="0" anchor="t">
            <a:spAutoFit/>
          </a:bodyPr>
          <a:lstStyle/>
          <a:p>
            <a:r>
              <a:rPr lang="en-US" sz="6000" b="1" dirty="0">
                <a:solidFill>
                  <a:srgbClr val="FA4C06"/>
                </a:solidFill>
                <a:highlight>
                  <a:srgbClr val="2F4B4B"/>
                </a:highlight>
                <a:latin typeface="Akzidenz Grotesk BE Super" panose="02000503050000020004" pitchFamily="50" charset="0"/>
                <a:cs typeface="Arial"/>
              </a:rPr>
              <a:t>OUR MISSION</a:t>
            </a:r>
          </a:p>
          <a:p>
            <a:r>
              <a:rPr lang="en-US" sz="4000" dirty="0">
                <a:solidFill>
                  <a:schemeClr val="bg1"/>
                </a:solidFill>
                <a:latin typeface="Akzidenz Grotesk BE Regular"/>
              </a:rPr>
              <a:t>to transition people from housing crisis </a:t>
            </a:r>
            <a:br>
              <a:rPr lang="en-US" sz="4000" dirty="0">
                <a:solidFill>
                  <a:schemeClr val="bg1"/>
                </a:solidFill>
                <a:latin typeface="Akzidenz Grotesk BE Regular" panose="02000503030000020003" pitchFamily="50" charset="0"/>
              </a:rPr>
            </a:br>
            <a:r>
              <a:rPr lang="en-US" sz="4000" dirty="0">
                <a:solidFill>
                  <a:schemeClr val="bg1"/>
                </a:solidFill>
                <a:latin typeface="Akzidenz Grotesk BE Regular"/>
              </a:rPr>
              <a:t>to housing stability.</a:t>
            </a:r>
          </a:p>
          <a:p>
            <a:br>
              <a:rPr lang="en-US" sz="6000" b="1" dirty="0">
                <a:latin typeface="Akzidenz Grotesk BE Bold" panose="02000503050000020004" pitchFamily="50" charset="0"/>
                <a:cs typeface="Arial" panose="020B0604020202020204" pitchFamily="34" charset="0"/>
              </a:rPr>
            </a:br>
            <a:r>
              <a:rPr lang="en-US" sz="6000" b="1" dirty="0">
                <a:solidFill>
                  <a:srgbClr val="FA4C06"/>
                </a:solidFill>
                <a:highlight>
                  <a:srgbClr val="2F4B4B"/>
                </a:highlight>
                <a:latin typeface="Akzidenz Grotesk BE Super" panose="02000503050000020004" pitchFamily="50" charset="0"/>
                <a:cs typeface="Arial"/>
              </a:rPr>
              <a:t>OUR VISION</a:t>
            </a:r>
          </a:p>
          <a:p>
            <a:r>
              <a:rPr lang="en-US" sz="4000" dirty="0">
                <a:solidFill>
                  <a:schemeClr val="bg1"/>
                </a:solidFill>
                <a:latin typeface="Akzidenz Grotesk BE Regular"/>
              </a:rPr>
              <a:t>to end homelessness.</a:t>
            </a:r>
          </a:p>
        </p:txBody>
      </p:sp>
      <p:sp>
        <p:nvSpPr>
          <p:cNvPr id="2" name="TextBox 1">
            <a:extLst>
              <a:ext uri="{FF2B5EF4-FFF2-40B4-BE49-F238E27FC236}">
                <a16:creationId xmlns:a16="http://schemas.microsoft.com/office/drawing/2014/main" id="{67AA1492-1317-42F2-8ED5-6AFDB35B0C62}"/>
              </a:ext>
            </a:extLst>
          </p:cNvPr>
          <p:cNvSpPr txBox="1"/>
          <p:nvPr/>
        </p:nvSpPr>
        <p:spPr>
          <a:xfrm>
            <a:off x="358408" y="5833659"/>
            <a:ext cx="7208520" cy="892552"/>
          </a:xfrm>
          <a:prstGeom prst="rect">
            <a:avLst/>
          </a:prstGeom>
          <a:noFill/>
        </p:spPr>
        <p:txBody>
          <a:bodyPr wrap="square" rtlCol="0" anchor="t">
            <a:spAutoFit/>
          </a:bodyPr>
          <a:lstStyle/>
          <a:p>
            <a:r>
              <a:rPr lang="en-US" sz="5200" spc="-150" dirty="0">
                <a:solidFill>
                  <a:schemeClr val="bg1"/>
                </a:solidFill>
                <a:latin typeface="Akzidenz Grotesk BE Light"/>
              </a:rPr>
              <a:t>Our Purpose</a:t>
            </a:r>
            <a:endParaRPr lang="en-US" sz="5200" spc="-150" dirty="0">
              <a:solidFill>
                <a:schemeClr val="bg1"/>
              </a:solidFill>
              <a:latin typeface="Akzidenz Grotesk BE Light" panose="02000506040000020003" pitchFamily="50" charset="0"/>
            </a:endParaRPr>
          </a:p>
        </p:txBody>
      </p:sp>
    </p:spTree>
    <p:extLst>
      <p:ext uri="{BB962C8B-B14F-4D97-AF65-F5344CB8AC3E}">
        <p14:creationId xmlns:p14="http://schemas.microsoft.com/office/powerpoint/2010/main" val="4182574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744528" y="0"/>
            <a:ext cx="7447472" cy="6290198"/>
          </a:xfrm>
          <a:prstGeom prst="rect">
            <a:avLst/>
          </a:prstGeom>
        </p:spPr>
      </p:pic>
      <p:sp>
        <p:nvSpPr>
          <p:cNvPr id="4" name="Rectangle 3"/>
          <p:cNvSpPr/>
          <p:nvPr/>
        </p:nvSpPr>
        <p:spPr>
          <a:xfrm>
            <a:off x="0" y="2073"/>
            <a:ext cx="4802037" cy="5711175"/>
          </a:xfrm>
          <a:prstGeom prst="rect">
            <a:avLst/>
          </a:prstGeom>
          <a:solidFill>
            <a:srgbClr val="0A515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73211" y="751961"/>
            <a:ext cx="4305200" cy="4801314"/>
          </a:xfrm>
          <a:prstGeom prst="rect">
            <a:avLst/>
          </a:prstGeom>
          <a:noFill/>
        </p:spPr>
        <p:txBody>
          <a:bodyPr wrap="square" rtlCol="0" anchor="t">
            <a:spAutoFit/>
          </a:bodyPr>
          <a:lstStyle/>
          <a:p>
            <a:r>
              <a:rPr lang="en-US" sz="3600" dirty="0">
                <a:solidFill>
                  <a:schemeClr val="bg1"/>
                </a:solidFill>
                <a:latin typeface="Akzidenz Grotesk BE Regular"/>
              </a:rPr>
              <a:t>Each year, </a:t>
            </a:r>
            <a:endParaRPr lang="en-US" sz="3600" dirty="0">
              <a:solidFill>
                <a:schemeClr val="bg1"/>
              </a:solidFill>
              <a:latin typeface="Akzidenz Grotesk BE Regular" panose="02000503030000020003" pitchFamily="50" charset="0"/>
            </a:endParaRPr>
          </a:p>
          <a:p>
            <a:r>
              <a:rPr lang="en-US" sz="3600" dirty="0">
                <a:solidFill>
                  <a:schemeClr val="bg1"/>
                </a:solidFill>
                <a:latin typeface="Akzidenz Grotesk BE Regular"/>
              </a:rPr>
              <a:t>Housing Forward </a:t>
            </a:r>
            <a:endParaRPr lang="en-US" sz="3600" dirty="0">
              <a:solidFill>
                <a:schemeClr val="bg1"/>
              </a:solidFill>
              <a:latin typeface="Akzidenz Grotesk BE Regular" panose="02000503030000020003" pitchFamily="50" charset="0"/>
            </a:endParaRPr>
          </a:p>
          <a:p>
            <a:r>
              <a:rPr lang="en-US" sz="3600" dirty="0">
                <a:solidFill>
                  <a:schemeClr val="bg1"/>
                </a:solidFill>
                <a:latin typeface="Akzidenz Grotesk BE Regular"/>
              </a:rPr>
              <a:t>helps more than </a:t>
            </a:r>
            <a:r>
              <a:rPr lang="en-US" sz="3600" b="1" dirty="0">
                <a:solidFill>
                  <a:srgbClr val="FA4C06"/>
                </a:solidFill>
                <a:highlight>
                  <a:srgbClr val="2F4B4B"/>
                </a:highlight>
                <a:latin typeface="Akzidenz Grotesk BE Super" panose="02000503050000020004" pitchFamily="50" charset="0"/>
                <a:cs typeface="Aldhabi"/>
              </a:rPr>
              <a:t>2,000 people</a:t>
            </a:r>
            <a:r>
              <a:rPr lang="en-US" sz="3600" dirty="0">
                <a:solidFill>
                  <a:srgbClr val="FA4C06"/>
                </a:solidFill>
                <a:highlight>
                  <a:srgbClr val="2F4B4B"/>
                </a:highlight>
                <a:latin typeface="Akzidenz Grotesk BE Super" panose="02000503050000020004" pitchFamily="50" charset="0"/>
                <a:cs typeface="Aldhabi"/>
              </a:rPr>
              <a:t> </a:t>
            </a:r>
            <a:r>
              <a:rPr lang="en-US" sz="3600" dirty="0">
                <a:solidFill>
                  <a:schemeClr val="bg1"/>
                </a:solidFill>
                <a:latin typeface="Akzidenz Grotesk BE Regular"/>
              </a:rPr>
              <a:t>experiencing homelessness or </a:t>
            </a:r>
            <a:br>
              <a:rPr lang="en-US" sz="3600" dirty="0">
                <a:solidFill>
                  <a:schemeClr val="bg1"/>
                </a:solidFill>
                <a:latin typeface="Akzidenz Grotesk BE Regular"/>
              </a:rPr>
            </a:br>
            <a:r>
              <a:rPr lang="en-US" sz="3600" dirty="0">
                <a:solidFill>
                  <a:schemeClr val="bg1"/>
                </a:solidFill>
                <a:latin typeface="Akzidenz Grotesk BE Regular"/>
              </a:rPr>
              <a:t>at risk of becoming homeless.</a:t>
            </a:r>
            <a:endParaRPr lang="en-US" sz="3600" dirty="0">
              <a:solidFill>
                <a:schemeClr val="bg1"/>
              </a:solidFill>
              <a:latin typeface="Akzidenz Grotesk BE Regular" panose="02000503030000020003" pitchFamily="50" charset="0"/>
            </a:endParaRPr>
          </a:p>
          <a:p>
            <a:endParaRPr lang="en-US" dirty="0">
              <a:solidFill>
                <a:schemeClr val="bg1"/>
              </a:solidFill>
              <a:latin typeface="Akzidenz Grotesk BE Regular" panose="02000503030000020003" pitchFamily="50" charset="0"/>
            </a:endParaRPr>
          </a:p>
        </p:txBody>
      </p:sp>
      <p:sp>
        <p:nvSpPr>
          <p:cNvPr id="3" name="Rectangle 2"/>
          <p:cNvSpPr/>
          <p:nvPr/>
        </p:nvSpPr>
        <p:spPr>
          <a:xfrm>
            <a:off x="0" y="5713248"/>
            <a:ext cx="12192000" cy="1342103"/>
          </a:xfrm>
          <a:prstGeom prst="rect">
            <a:avLst/>
          </a:prstGeom>
          <a:solidFill>
            <a:srgbClr val="2F4B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WordArt 2"/>
          <p:cNvSpPr>
            <a:spLocks noChangeArrowheads="1" noChangeShapeType="1" noTextEdit="1"/>
          </p:cNvSpPr>
          <p:nvPr/>
        </p:nvSpPr>
        <p:spPr bwMode="auto">
          <a:xfrm rot="-5400000">
            <a:off x="11013194" y="6025528"/>
            <a:ext cx="729062" cy="672453"/>
          </a:xfrm>
          <a:prstGeom prst="rect">
            <a:avLst/>
          </a:prstGeom>
          <a:extLst>
            <a:ext uri="{91240B29-F687-4F45-9708-019B960494DF}">
              <a14:hiddenLine xmlns:a14="http://schemas.microsoft.com/office/drawing/2010/main" w="9525">
                <a:solidFill>
                  <a:srgbClr val="548DD4"/>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US" sz="3600" b="1" kern="10" spc="-180">
                <a:ln>
                  <a:noFill/>
                </a:ln>
                <a:solidFill>
                  <a:srgbClr val="FA4C06"/>
                </a:solidFill>
                <a:effectLst/>
                <a:latin typeface="Arial Black"/>
              </a:rPr>
              <a:t>v</a:t>
            </a:r>
          </a:p>
        </p:txBody>
      </p:sp>
      <p:sp>
        <p:nvSpPr>
          <p:cNvPr id="6" name="Rectangle 5"/>
          <p:cNvSpPr/>
          <p:nvPr/>
        </p:nvSpPr>
        <p:spPr>
          <a:xfrm>
            <a:off x="303938" y="6001247"/>
            <a:ext cx="10883378" cy="725204"/>
          </a:xfrm>
          <a:prstGeom prst="rect">
            <a:avLst/>
          </a:prstGeom>
        </p:spPr>
        <p:txBody>
          <a:bodyPr wrap="square" anchor="t">
            <a:spAutoFit/>
          </a:bodyPr>
          <a:lstStyle/>
          <a:p>
            <a:r>
              <a:rPr lang="en-US" sz="4000">
                <a:solidFill>
                  <a:schemeClr val="bg1"/>
                </a:solidFill>
                <a:latin typeface="Akzidenz Grotesk BE Regular" panose="02000503030000020003" pitchFamily="50" charset="0"/>
              </a:rPr>
              <a:t>A housing crisis can affect anyone, at any time.</a:t>
            </a:r>
          </a:p>
        </p:txBody>
      </p:sp>
    </p:spTree>
    <p:extLst>
      <p:ext uri="{BB962C8B-B14F-4D97-AF65-F5344CB8AC3E}">
        <p14:creationId xmlns:p14="http://schemas.microsoft.com/office/powerpoint/2010/main" val="1544566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758" y="0"/>
            <a:ext cx="4964778" cy="6551480"/>
          </a:xfrm>
          <a:prstGeom prst="rect">
            <a:avLst/>
          </a:prstGeom>
        </p:spPr>
      </p:pic>
      <p:sp>
        <p:nvSpPr>
          <p:cNvPr id="16" name="Rectangle 15"/>
          <p:cNvSpPr/>
          <p:nvPr/>
        </p:nvSpPr>
        <p:spPr>
          <a:xfrm>
            <a:off x="0" y="5515897"/>
            <a:ext cx="12192000" cy="1342103"/>
          </a:xfrm>
          <a:prstGeom prst="rect">
            <a:avLst/>
          </a:prstGeom>
          <a:solidFill>
            <a:srgbClr val="2F4B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155325" y="271491"/>
            <a:ext cx="6810704" cy="5047536"/>
          </a:xfrm>
          <a:prstGeom prst="rect">
            <a:avLst/>
          </a:prstGeom>
          <a:noFill/>
        </p:spPr>
        <p:txBody>
          <a:bodyPr wrap="square" rtlCol="0" anchor="t">
            <a:spAutoFit/>
          </a:bodyPr>
          <a:lstStyle/>
          <a:p>
            <a:r>
              <a:rPr lang="en-US" sz="2800" b="1" dirty="0">
                <a:solidFill>
                  <a:srgbClr val="2F4B4B"/>
                </a:solidFill>
                <a:latin typeface="Akzidenz Grotesk BE Super" panose="02000503050000020004" pitchFamily="50" charset="0"/>
                <a:ea typeface="MS UI Gothic"/>
                <a:cs typeface="Leelawadee"/>
              </a:rPr>
              <a:t>Housing Forward</a:t>
            </a:r>
            <a:r>
              <a:rPr lang="en-US" sz="2800" dirty="0">
                <a:solidFill>
                  <a:srgbClr val="2F4B4B"/>
                </a:solidFill>
                <a:latin typeface="Akzidenz Grotesk BE Super" panose="02000503050000020004" pitchFamily="50" charset="0"/>
                <a:ea typeface="MS UI Gothic"/>
                <a:cs typeface="Leelawadee"/>
              </a:rPr>
              <a:t> </a:t>
            </a:r>
            <a:r>
              <a:rPr lang="en-US" sz="2000" b="1" dirty="0">
                <a:solidFill>
                  <a:srgbClr val="2F4B4B"/>
                </a:solidFill>
                <a:latin typeface="Akzidenz Grotesk BE Bold"/>
                <a:ea typeface="MS UI Gothic"/>
                <a:cs typeface="Leelawadee"/>
              </a:rPr>
              <a:t>was founded in 1992 by citizens in Oak Park, River Forest and Forest Park who saw a need to meet the basic needs of homeless individuals in the community.</a:t>
            </a:r>
          </a:p>
          <a:p>
            <a:endParaRPr lang="en-US" dirty="0">
              <a:latin typeface="Akzidenz Grotesk BE Regular" panose="02000503030000020003" pitchFamily="50" charset="0"/>
              <a:ea typeface="MS UI Gothic" panose="020B0600070205080204" pitchFamily="34" charset="-128"/>
              <a:cs typeface="Leelawadee" panose="020B0502040204020203" pitchFamily="34" charset="-34"/>
            </a:endParaRPr>
          </a:p>
          <a:p>
            <a:r>
              <a:rPr lang="en-US" dirty="0">
                <a:latin typeface="Akzidenz Grotesk BE Regular"/>
                <a:ea typeface="MS UI Gothic"/>
                <a:cs typeface="Leelawadee"/>
              </a:rPr>
              <a:t>PADS (Public Action to Deliver Shelter) was the model chosen whereby faith communities host the overnight shelter one night each week in dedicated space within their building. Trained community volunteers staff the shelter and prepare meals. That first year 250 volunteers served 120 people needing basic shelter services.</a:t>
            </a:r>
          </a:p>
          <a:p>
            <a:endParaRPr lang="en-US" dirty="0">
              <a:latin typeface="Akzidenz Grotesk BE Regular" panose="02000503030000020003" pitchFamily="50" charset="0"/>
              <a:ea typeface="MS UI Gothic" panose="020B0600070205080204" pitchFamily="34" charset="-128"/>
              <a:cs typeface="Leelawadee" panose="020B0502040204020203" pitchFamily="34" charset="-34"/>
            </a:endParaRPr>
          </a:p>
          <a:p>
            <a:r>
              <a:rPr lang="en-US" dirty="0">
                <a:latin typeface="Akzidenz Grotesk BE Regular"/>
                <a:ea typeface="MS UI Gothic"/>
                <a:cs typeface="Leelawadee"/>
              </a:rPr>
              <a:t>Today, Housing Forward has </a:t>
            </a:r>
            <a:r>
              <a:rPr lang="en-US" dirty="0">
                <a:solidFill>
                  <a:srgbClr val="2F4B4B"/>
                </a:solidFill>
                <a:latin typeface="Akzidenz Grotesk BE Regular"/>
                <a:ea typeface="MS UI Gothic"/>
                <a:cs typeface="Leelawadee"/>
              </a:rPr>
              <a:t>1</a:t>
            </a:r>
            <a:r>
              <a:rPr lang="en-US" b="1" dirty="0">
                <a:solidFill>
                  <a:srgbClr val="2F4B4B"/>
                </a:solidFill>
                <a:latin typeface="Akzidenz Grotesk BE Regular"/>
                <a:ea typeface="MS UI Gothic"/>
                <a:cs typeface="Leelawadee"/>
              </a:rPr>
              <a:t>200 volunteers </a:t>
            </a:r>
            <a:r>
              <a:rPr lang="en-US" dirty="0">
                <a:latin typeface="Akzidenz Grotesk BE Regular"/>
                <a:ea typeface="MS UI Gothic"/>
                <a:cs typeface="Leelawadee"/>
              </a:rPr>
              <a:t>and is the largest provider of homeless services in suburban Cook County providing </a:t>
            </a:r>
            <a:br>
              <a:rPr lang="en-US" dirty="0">
                <a:latin typeface="Akzidenz Grotesk BE Regular"/>
                <a:ea typeface="MS UI Gothic"/>
                <a:cs typeface="Leelawadee"/>
              </a:rPr>
            </a:br>
            <a:r>
              <a:rPr lang="en-US" dirty="0">
                <a:latin typeface="Akzidenz Grotesk BE Regular"/>
                <a:ea typeface="MS UI Gothic"/>
                <a:cs typeface="Leelawadee"/>
              </a:rPr>
              <a:t>a full continuum of programming – supportive housing, rapid rehousing, medical respite, homelessness prevention, street outreach, employment readiness, supportive services and of course, emergency shelter services.</a:t>
            </a:r>
            <a:endParaRPr lang="en-US" dirty="0">
              <a:latin typeface="Akzidenz Grotesk BE Regular" panose="02000503030000020003" pitchFamily="50" charset="0"/>
              <a:ea typeface="MS UI Gothic" panose="020B0600070205080204" pitchFamily="34" charset="-128"/>
              <a:cs typeface="Leelawadee" panose="020B0502040204020203" pitchFamily="34" charset="-34"/>
            </a:endParaRPr>
          </a:p>
        </p:txBody>
      </p:sp>
      <p:sp>
        <p:nvSpPr>
          <p:cNvPr id="11" name="WordArt 2"/>
          <p:cNvSpPr>
            <a:spLocks noChangeArrowheads="1" noChangeShapeType="1" noTextEdit="1"/>
          </p:cNvSpPr>
          <p:nvPr/>
        </p:nvSpPr>
        <p:spPr bwMode="auto">
          <a:xfrm rot="-5400000">
            <a:off x="11132834" y="5850721"/>
            <a:ext cx="729062" cy="672453"/>
          </a:xfrm>
          <a:prstGeom prst="rect">
            <a:avLst/>
          </a:prstGeom>
          <a:extLst>
            <a:ext uri="{91240B29-F687-4F45-9708-019B960494DF}">
              <a14:hiddenLine xmlns:a14="http://schemas.microsoft.com/office/drawing/2010/main" w="9525">
                <a:solidFill>
                  <a:srgbClr val="548DD4"/>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US" sz="3600" b="1" kern="10" spc="-180">
                <a:ln>
                  <a:noFill/>
                </a:ln>
                <a:solidFill>
                  <a:srgbClr val="FA4C06"/>
                </a:solidFill>
                <a:effectLst/>
                <a:latin typeface="Arial Black"/>
              </a:rPr>
              <a:t>v</a:t>
            </a:r>
          </a:p>
        </p:txBody>
      </p:sp>
      <p:sp>
        <p:nvSpPr>
          <p:cNvPr id="10" name="TextBox 9"/>
          <p:cNvSpPr txBox="1"/>
          <p:nvPr/>
        </p:nvSpPr>
        <p:spPr>
          <a:xfrm>
            <a:off x="358408" y="5740671"/>
            <a:ext cx="7208520" cy="892552"/>
          </a:xfrm>
          <a:prstGeom prst="rect">
            <a:avLst/>
          </a:prstGeom>
          <a:noFill/>
        </p:spPr>
        <p:txBody>
          <a:bodyPr wrap="square" rtlCol="0" anchor="t">
            <a:spAutoFit/>
          </a:bodyPr>
          <a:lstStyle/>
          <a:p>
            <a:r>
              <a:rPr lang="en-US" sz="5200" spc="-150" dirty="0">
                <a:solidFill>
                  <a:schemeClr val="bg1"/>
                </a:solidFill>
                <a:latin typeface="Akzidenz Grotesk BE Light"/>
              </a:rPr>
              <a:t>Our History</a:t>
            </a:r>
            <a:endParaRPr lang="en-US" sz="5200" spc="-150" dirty="0">
              <a:solidFill>
                <a:schemeClr val="bg1"/>
              </a:solidFill>
              <a:latin typeface="Akzidenz Grotesk BE Light" panose="02000506040000020003" pitchFamily="50" charset="0"/>
            </a:endParaRPr>
          </a:p>
        </p:txBody>
      </p:sp>
    </p:spTree>
    <p:extLst>
      <p:ext uri="{BB962C8B-B14F-4D97-AF65-F5344CB8AC3E}">
        <p14:creationId xmlns:p14="http://schemas.microsoft.com/office/powerpoint/2010/main" val="2673249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9226" y="5701"/>
            <a:ext cx="7069988" cy="5538157"/>
          </a:xfrm>
          <a:prstGeom prst="rect">
            <a:avLst/>
          </a:prstGeom>
        </p:spPr>
      </p:pic>
      <p:sp>
        <p:nvSpPr>
          <p:cNvPr id="2" name="Rectangle 1"/>
          <p:cNvSpPr/>
          <p:nvPr/>
        </p:nvSpPr>
        <p:spPr>
          <a:xfrm>
            <a:off x="0" y="5525101"/>
            <a:ext cx="12192000" cy="1342103"/>
          </a:xfrm>
          <a:prstGeom prst="rect">
            <a:avLst/>
          </a:prstGeom>
          <a:solidFill>
            <a:srgbClr val="2F4B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WordArt 2"/>
          <p:cNvSpPr>
            <a:spLocks noChangeArrowheads="1" noChangeShapeType="1" noTextEdit="1"/>
          </p:cNvSpPr>
          <p:nvPr/>
        </p:nvSpPr>
        <p:spPr bwMode="auto">
          <a:xfrm rot="-5400000">
            <a:off x="11013194" y="5865090"/>
            <a:ext cx="729062" cy="672453"/>
          </a:xfrm>
          <a:prstGeom prst="rect">
            <a:avLst/>
          </a:prstGeom>
          <a:extLst>
            <a:ext uri="{91240B29-F687-4F45-9708-019B960494DF}">
              <a14:hiddenLine xmlns:a14="http://schemas.microsoft.com/office/drawing/2010/main" w="9525">
                <a:solidFill>
                  <a:srgbClr val="548DD4"/>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US" sz="3600" b="1" kern="10" spc="-180">
                <a:ln>
                  <a:noFill/>
                </a:ln>
                <a:solidFill>
                  <a:srgbClr val="FA4C06"/>
                </a:solidFill>
                <a:effectLst/>
                <a:latin typeface="Arial Black"/>
              </a:rPr>
              <a:t>v</a:t>
            </a:r>
          </a:p>
        </p:txBody>
      </p:sp>
      <p:sp>
        <p:nvSpPr>
          <p:cNvPr id="11" name="Rectangle 10"/>
          <p:cNvSpPr/>
          <p:nvPr/>
        </p:nvSpPr>
        <p:spPr>
          <a:xfrm>
            <a:off x="264371" y="5614171"/>
            <a:ext cx="10418619" cy="1754326"/>
          </a:xfrm>
          <a:prstGeom prst="rect">
            <a:avLst/>
          </a:prstGeom>
        </p:spPr>
        <p:txBody>
          <a:bodyPr wrap="square" anchor="t">
            <a:spAutoFit/>
          </a:bodyPr>
          <a:lstStyle/>
          <a:p>
            <a:endParaRPr lang="en-US" sz="5400">
              <a:solidFill>
                <a:schemeClr val="bg1"/>
              </a:solidFill>
              <a:latin typeface="Akzidenz Grotesk BE Light"/>
              <a:cs typeface="Arial"/>
            </a:endParaRPr>
          </a:p>
          <a:p>
            <a:endParaRPr lang="en-US" sz="5400" b="1">
              <a:solidFill>
                <a:schemeClr val="bg1"/>
              </a:solidFill>
              <a:latin typeface="Akzidenz Grotesk BE Light" panose="02000506040000020003" pitchFamily="50" charset="0"/>
              <a:cs typeface="Arial" panose="020B0604020202020204" pitchFamily="34" charset="0"/>
            </a:endParaRPr>
          </a:p>
        </p:txBody>
      </p:sp>
      <p:sp>
        <p:nvSpPr>
          <p:cNvPr id="6" name="Rectangle 5">
            <a:extLst>
              <a:ext uri="{FF2B5EF4-FFF2-40B4-BE49-F238E27FC236}">
                <a16:creationId xmlns:a16="http://schemas.microsoft.com/office/drawing/2014/main" id="{8222A6FE-76BA-4E79-8880-2A36371A8998}"/>
              </a:ext>
            </a:extLst>
          </p:cNvPr>
          <p:cNvSpPr/>
          <p:nvPr/>
        </p:nvSpPr>
        <p:spPr>
          <a:xfrm>
            <a:off x="-58883" y="1732"/>
            <a:ext cx="5178135" cy="5541817"/>
          </a:xfrm>
          <a:prstGeom prst="rect">
            <a:avLst/>
          </a:prstGeom>
          <a:solidFill>
            <a:srgbClr val="0A515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F0176E1-91CF-4696-9831-2A87EEF2C46A}"/>
              </a:ext>
            </a:extLst>
          </p:cNvPr>
          <p:cNvSpPr txBox="1"/>
          <p:nvPr/>
        </p:nvSpPr>
        <p:spPr>
          <a:xfrm>
            <a:off x="363141" y="1076557"/>
            <a:ext cx="4417768" cy="2862322"/>
          </a:xfrm>
          <a:prstGeom prst="rect">
            <a:avLst/>
          </a:prstGeom>
          <a:noFill/>
        </p:spPr>
        <p:txBody>
          <a:bodyPr wrap="square" rtlCol="0" anchor="t">
            <a:spAutoFit/>
          </a:bodyPr>
          <a:lstStyle/>
          <a:p>
            <a:r>
              <a:rPr lang="en-US" sz="3600" dirty="0">
                <a:solidFill>
                  <a:schemeClr val="bg1"/>
                </a:solidFill>
                <a:latin typeface="Akzidenz Grotesk BE Regular"/>
              </a:rPr>
              <a:t>Housing Forward now serves </a:t>
            </a:r>
            <a:endParaRPr lang="en-US" sz="3600" dirty="0">
              <a:solidFill>
                <a:schemeClr val="bg1"/>
              </a:solidFill>
              <a:latin typeface="Akzidenz Grotesk BE Regular" panose="02000503030000020003" pitchFamily="50" charset="0"/>
            </a:endParaRPr>
          </a:p>
          <a:p>
            <a:r>
              <a:rPr lang="en-US" sz="3600" b="1" dirty="0">
                <a:solidFill>
                  <a:srgbClr val="FA4C06"/>
                </a:solidFill>
                <a:highlight>
                  <a:srgbClr val="2F4B4B"/>
                </a:highlight>
                <a:latin typeface="Akzidenz Grotesk BE Bold" panose="02000503050000020004" pitchFamily="50" charset="0"/>
              </a:rPr>
              <a:t>27 communities   </a:t>
            </a:r>
            <a:r>
              <a:rPr lang="en-US" sz="3600" b="1" dirty="0">
                <a:solidFill>
                  <a:schemeClr val="bg1"/>
                </a:solidFill>
                <a:highlight>
                  <a:srgbClr val="2F4B4B"/>
                </a:highlight>
                <a:latin typeface="Akzidenz Grotesk BE Bold" panose="02000503050000020004" pitchFamily="50" charset="0"/>
              </a:rPr>
              <a:t> </a:t>
            </a:r>
          </a:p>
          <a:p>
            <a:r>
              <a:rPr lang="en-US" sz="3600" dirty="0">
                <a:solidFill>
                  <a:schemeClr val="bg1"/>
                </a:solidFill>
                <a:latin typeface="Akzidenz Grotesk BE Regular"/>
              </a:rPr>
              <a:t>in suburban </a:t>
            </a:r>
            <a:endParaRPr lang="en-US" sz="3600" dirty="0">
              <a:solidFill>
                <a:schemeClr val="bg1"/>
              </a:solidFill>
              <a:latin typeface="Akzidenz Grotesk BE Regular" panose="02000503030000020003" pitchFamily="50" charset="0"/>
            </a:endParaRPr>
          </a:p>
          <a:p>
            <a:r>
              <a:rPr lang="en-US" sz="3600" dirty="0">
                <a:solidFill>
                  <a:schemeClr val="bg1"/>
                </a:solidFill>
                <a:latin typeface="Akzidenz Grotesk BE Regular"/>
              </a:rPr>
              <a:t>Cook County.</a:t>
            </a:r>
            <a:endParaRPr lang="en-US" sz="3600" dirty="0">
              <a:solidFill>
                <a:schemeClr val="bg1"/>
              </a:solidFill>
              <a:latin typeface="Akzidenz Grotesk BE Regular" panose="02000503030000020003" pitchFamily="50" charset="0"/>
            </a:endParaRPr>
          </a:p>
        </p:txBody>
      </p:sp>
      <p:sp>
        <p:nvSpPr>
          <p:cNvPr id="3" name="TextBox 2">
            <a:extLst>
              <a:ext uri="{FF2B5EF4-FFF2-40B4-BE49-F238E27FC236}">
                <a16:creationId xmlns:a16="http://schemas.microsoft.com/office/drawing/2014/main" id="{A5C86825-8736-4D53-A358-1E9D43866BE5}"/>
              </a:ext>
            </a:extLst>
          </p:cNvPr>
          <p:cNvSpPr txBox="1"/>
          <p:nvPr/>
        </p:nvSpPr>
        <p:spPr>
          <a:xfrm>
            <a:off x="358408" y="5740671"/>
            <a:ext cx="7208520" cy="892552"/>
          </a:xfrm>
          <a:prstGeom prst="rect">
            <a:avLst/>
          </a:prstGeom>
          <a:noFill/>
        </p:spPr>
        <p:txBody>
          <a:bodyPr wrap="square" rtlCol="0" anchor="t">
            <a:spAutoFit/>
          </a:bodyPr>
          <a:lstStyle/>
          <a:p>
            <a:r>
              <a:rPr lang="en-US" sz="5200" spc="-150" dirty="0">
                <a:solidFill>
                  <a:schemeClr val="bg1"/>
                </a:solidFill>
                <a:latin typeface="Akzidenz Grotesk BE Light"/>
              </a:rPr>
              <a:t>Our Service Area</a:t>
            </a:r>
            <a:endParaRPr lang="en-US" sz="5200" spc="-150" dirty="0">
              <a:solidFill>
                <a:schemeClr val="bg1"/>
              </a:solidFill>
              <a:latin typeface="Akzidenz Grotesk BE Light" panose="02000506040000020003" pitchFamily="50" charset="0"/>
            </a:endParaRPr>
          </a:p>
        </p:txBody>
      </p:sp>
    </p:spTree>
    <p:extLst>
      <p:ext uri="{BB962C8B-B14F-4D97-AF65-F5344CB8AC3E}">
        <p14:creationId xmlns:p14="http://schemas.microsoft.com/office/powerpoint/2010/main" val="1767651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6666" y="40987"/>
            <a:ext cx="8496533" cy="5483430"/>
          </a:xfrm>
          <a:prstGeom prst="rect">
            <a:avLst/>
          </a:prstGeom>
        </p:spPr>
      </p:pic>
      <p:sp>
        <p:nvSpPr>
          <p:cNvPr id="6" name="Rectangle 5"/>
          <p:cNvSpPr/>
          <p:nvPr/>
        </p:nvSpPr>
        <p:spPr>
          <a:xfrm>
            <a:off x="0" y="5570821"/>
            <a:ext cx="12192000" cy="1342103"/>
          </a:xfrm>
          <a:prstGeom prst="rect">
            <a:avLst/>
          </a:prstGeom>
          <a:solidFill>
            <a:srgbClr val="2F4B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WordArt 2"/>
          <p:cNvSpPr>
            <a:spLocks noChangeArrowheads="1" noChangeShapeType="1" noTextEdit="1"/>
          </p:cNvSpPr>
          <p:nvPr/>
        </p:nvSpPr>
        <p:spPr bwMode="auto">
          <a:xfrm rot="-5400000">
            <a:off x="11013194" y="5910810"/>
            <a:ext cx="729062" cy="672453"/>
          </a:xfrm>
          <a:prstGeom prst="rect">
            <a:avLst/>
          </a:prstGeom>
          <a:extLst>
            <a:ext uri="{91240B29-F687-4F45-9708-019B960494DF}">
              <a14:hiddenLine xmlns:a14="http://schemas.microsoft.com/office/drawing/2010/main" w="9525">
                <a:solidFill>
                  <a:srgbClr val="548DD4"/>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US" sz="3600" b="1" kern="10" spc="-180">
                <a:ln>
                  <a:noFill/>
                </a:ln>
                <a:solidFill>
                  <a:srgbClr val="FA4C06"/>
                </a:solidFill>
                <a:effectLst/>
                <a:latin typeface="Arial Black"/>
              </a:rPr>
              <a:t>v</a:t>
            </a:r>
          </a:p>
        </p:txBody>
      </p:sp>
      <p:sp>
        <p:nvSpPr>
          <p:cNvPr id="8" name="Rectangle 7"/>
          <p:cNvSpPr/>
          <p:nvPr/>
        </p:nvSpPr>
        <p:spPr>
          <a:xfrm>
            <a:off x="575187" y="5780207"/>
            <a:ext cx="10418619" cy="892552"/>
          </a:xfrm>
          <a:prstGeom prst="rect">
            <a:avLst/>
          </a:prstGeom>
        </p:spPr>
        <p:txBody>
          <a:bodyPr wrap="square" anchor="t">
            <a:spAutoFit/>
          </a:bodyPr>
          <a:lstStyle/>
          <a:p>
            <a:r>
              <a:rPr lang="en-US" sz="5200">
                <a:solidFill>
                  <a:schemeClr val="bg1"/>
                </a:solidFill>
                <a:latin typeface="Akzidenz Grotesk BE Light"/>
                <a:cs typeface="Arial"/>
              </a:rPr>
              <a:t>Our Approach</a:t>
            </a:r>
          </a:p>
        </p:txBody>
      </p:sp>
    </p:spTree>
    <p:extLst>
      <p:ext uri="{BB962C8B-B14F-4D97-AF65-F5344CB8AC3E}">
        <p14:creationId xmlns:p14="http://schemas.microsoft.com/office/powerpoint/2010/main" val="117591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a cake&#10;&#10;Description automatically generated">
            <a:extLst>
              <a:ext uri="{FF2B5EF4-FFF2-40B4-BE49-F238E27FC236}">
                <a16:creationId xmlns:a16="http://schemas.microsoft.com/office/drawing/2014/main" id="{09E2D9AF-963B-4BC0-94FB-DD2ECB19EA3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4000"/>
                    </a14:imgEffect>
                  </a14:imgLayer>
                </a14:imgProps>
              </a:ext>
              <a:ext uri="{28A0092B-C50C-407E-A947-70E740481C1C}">
                <a14:useLocalDpi xmlns:a14="http://schemas.microsoft.com/office/drawing/2010/main" val="0"/>
              </a:ext>
            </a:extLst>
          </a:blip>
          <a:srcRect b="-1945"/>
          <a:stretch/>
        </p:blipFill>
        <p:spPr>
          <a:xfrm>
            <a:off x="0" y="-51955"/>
            <a:ext cx="12192000" cy="6991350"/>
          </a:xfrm>
          <a:prstGeom prst="rect">
            <a:avLst/>
          </a:prstGeom>
        </p:spPr>
      </p:pic>
      <p:sp>
        <p:nvSpPr>
          <p:cNvPr id="8" name="Rectangle 7">
            <a:extLst>
              <a:ext uri="{FF2B5EF4-FFF2-40B4-BE49-F238E27FC236}">
                <a16:creationId xmlns:a16="http://schemas.microsoft.com/office/drawing/2014/main" id="{E211288F-CF0B-478C-861E-A46652CD6587}"/>
              </a:ext>
            </a:extLst>
          </p:cNvPr>
          <p:cNvSpPr/>
          <p:nvPr/>
        </p:nvSpPr>
        <p:spPr>
          <a:xfrm>
            <a:off x="0" y="5490574"/>
            <a:ext cx="12192000" cy="1342103"/>
          </a:xfrm>
          <a:prstGeom prst="rect">
            <a:avLst/>
          </a:prstGeom>
          <a:solidFill>
            <a:srgbClr val="2F4B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B7C2413-6FEB-4964-9DD1-F640A8EEFE8C}"/>
              </a:ext>
            </a:extLst>
          </p:cNvPr>
          <p:cNvSpPr/>
          <p:nvPr/>
        </p:nvSpPr>
        <p:spPr>
          <a:xfrm>
            <a:off x="270756" y="5869237"/>
            <a:ext cx="10561802" cy="584775"/>
          </a:xfrm>
          <a:prstGeom prst="rect">
            <a:avLst/>
          </a:prstGeom>
        </p:spPr>
        <p:txBody>
          <a:bodyPr wrap="none" anchor="t">
            <a:spAutoFit/>
          </a:bodyPr>
          <a:lstStyle/>
          <a:p>
            <a:r>
              <a:rPr lang="en-US" sz="3200" dirty="0">
                <a:solidFill>
                  <a:schemeClr val="bg1"/>
                </a:solidFill>
                <a:latin typeface="Akzidenz Grotesk BE Regular"/>
                <a:ea typeface="MS UI Gothic"/>
                <a:cs typeface="Leelawadee"/>
              </a:rPr>
              <a:t>Each year over </a:t>
            </a:r>
            <a:r>
              <a:rPr lang="en-US" sz="3200" b="1" dirty="0">
                <a:solidFill>
                  <a:schemeClr val="bg1"/>
                </a:solidFill>
                <a:latin typeface="Akzidenz Grotesk BE Super" panose="02000503050000020004" pitchFamily="50" charset="0"/>
                <a:ea typeface="MS UI Gothic"/>
                <a:cs typeface="Leelawadee"/>
              </a:rPr>
              <a:t>22,000 volunteer hours</a:t>
            </a:r>
            <a:r>
              <a:rPr lang="en-US" sz="3200" dirty="0">
                <a:solidFill>
                  <a:schemeClr val="bg1"/>
                </a:solidFill>
                <a:latin typeface="Akzidenz Grotesk BE Super" panose="02000503050000020004" pitchFamily="50" charset="0"/>
                <a:ea typeface="MS UI Gothic"/>
                <a:cs typeface="Leelawadee"/>
              </a:rPr>
              <a:t> </a:t>
            </a:r>
            <a:r>
              <a:rPr lang="en-US" sz="3200" dirty="0">
                <a:solidFill>
                  <a:schemeClr val="bg1"/>
                </a:solidFill>
                <a:latin typeface="Akzidenz Grotesk BE Regular"/>
                <a:ea typeface="MS UI Gothic"/>
                <a:cs typeface="Leelawadee"/>
              </a:rPr>
              <a:t>are contributed.</a:t>
            </a:r>
            <a:endParaRPr lang="en-US" sz="3200" dirty="0">
              <a:solidFill>
                <a:schemeClr val="bg1"/>
              </a:solidFill>
            </a:endParaRPr>
          </a:p>
        </p:txBody>
      </p:sp>
      <p:sp>
        <p:nvSpPr>
          <p:cNvPr id="12" name="WordArt 2">
            <a:extLst>
              <a:ext uri="{FF2B5EF4-FFF2-40B4-BE49-F238E27FC236}">
                <a16:creationId xmlns:a16="http://schemas.microsoft.com/office/drawing/2014/main" id="{E7E7DBF8-3B4B-464C-A491-CCC8CCDA6939}"/>
              </a:ext>
            </a:extLst>
          </p:cNvPr>
          <p:cNvSpPr>
            <a:spLocks noChangeArrowheads="1" noChangeShapeType="1" noTextEdit="1"/>
          </p:cNvSpPr>
          <p:nvPr/>
        </p:nvSpPr>
        <p:spPr bwMode="auto">
          <a:xfrm rot="-5400000">
            <a:off x="11013194" y="5823737"/>
            <a:ext cx="729062" cy="672453"/>
          </a:xfrm>
          <a:prstGeom prst="rect">
            <a:avLst/>
          </a:prstGeom>
          <a:extLst>
            <a:ext uri="{91240B29-F687-4F45-9708-019B960494DF}">
              <a14:hiddenLine xmlns:a14="http://schemas.microsoft.com/office/drawing/2010/main" w="9525">
                <a:solidFill>
                  <a:srgbClr val="548DD4"/>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US" sz="3600" b="1" kern="10" spc="-180">
                <a:ln>
                  <a:noFill/>
                </a:ln>
                <a:solidFill>
                  <a:srgbClr val="FA4C06"/>
                </a:solidFill>
                <a:effectLst/>
                <a:latin typeface="Arial Black"/>
              </a:rPr>
              <a:t>v</a:t>
            </a:r>
          </a:p>
        </p:txBody>
      </p:sp>
      <p:sp>
        <p:nvSpPr>
          <p:cNvPr id="13" name="Rectangle 12">
            <a:extLst>
              <a:ext uri="{FF2B5EF4-FFF2-40B4-BE49-F238E27FC236}">
                <a16:creationId xmlns:a16="http://schemas.microsoft.com/office/drawing/2014/main" id="{610EA7A7-F2CF-409A-85DE-B54212E00A0B}"/>
              </a:ext>
            </a:extLst>
          </p:cNvPr>
          <p:cNvSpPr/>
          <p:nvPr/>
        </p:nvSpPr>
        <p:spPr>
          <a:xfrm>
            <a:off x="8136842" y="-55068"/>
            <a:ext cx="4057652" cy="43488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769189-3F24-4B95-8FE4-572AACEDD6ED}"/>
              </a:ext>
            </a:extLst>
          </p:cNvPr>
          <p:cNvSpPr/>
          <p:nvPr/>
        </p:nvSpPr>
        <p:spPr>
          <a:xfrm>
            <a:off x="8133056" y="-2575"/>
            <a:ext cx="5227582" cy="338554"/>
          </a:xfrm>
          <a:prstGeom prst="rect">
            <a:avLst/>
          </a:prstGeom>
        </p:spPr>
        <p:txBody>
          <a:bodyPr wrap="square" anchor="t">
            <a:spAutoFit/>
          </a:bodyPr>
          <a:lstStyle/>
          <a:p>
            <a:r>
              <a:rPr lang="en-US" sz="1600">
                <a:latin typeface="Akzidenz Grotesk BE Regular"/>
              </a:rPr>
              <a:t>A team packing lunches and serving dinner.</a:t>
            </a:r>
            <a:endParaRPr lang="en-US" sz="1600">
              <a:latin typeface="Akzidenz Grotesk BE Regular"/>
              <a:cs typeface="Calibri"/>
            </a:endParaRPr>
          </a:p>
        </p:txBody>
      </p:sp>
    </p:spTree>
    <p:extLst>
      <p:ext uri="{BB962C8B-B14F-4D97-AF65-F5344CB8AC3E}">
        <p14:creationId xmlns:p14="http://schemas.microsoft.com/office/powerpoint/2010/main" val="2957543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E059C46-B0A2-44FB-8A7D-2A4D1A8F7590}"/>
              </a:ext>
            </a:extLst>
          </p:cNvPr>
          <p:cNvSpPr/>
          <p:nvPr/>
        </p:nvSpPr>
        <p:spPr>
          <a:xfrm>
            <a:off x="0" y="0"/>
            <a:ext cx="12192000" cy="5746077"/>
          </a:xfrm>
          <a:prstGeom prst="rect">
            <a:avLst/>
          </a:prstGeom>
          <a:solidFill>
            <a:schemeClr val="tx1">
              <a:lumMod val="95000"/>
              <a:lumOff val="5000"/>
              <a:alpha val="83137"/>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hlinkClick r:id="" action="ppaction://media"/>
            <a:extLst>
              <a:ext uri="{FF2B5EF4-FFF2-40B4-BE49-F238E27FC236}">
                <a16:creationId xmlns:a16="http://schemas.microsoft.com/office/drawing/2014/main" id="{F74383A7-4378-4A41-A85A-D960034DE938}"/>
              </a:ext>
            </a:extLst>
          </p:cNvPr>
          <p:cNvPicPr>
            <a:picLocks noRot="1" noChangeAspect="1"/>
          </p:cNvPicPr>
          <p:nvPr>
            <a:videoFile r:link="rId1"/>
          </p:nvPr>
        </p:nvPicPr>
        <p:blipFill>
          <a:blip r:embed="rId3"/>
          <a:stretch>
            <a:fillRect/>
          </a:stretch>
        </p:blipFill>
        <p:spPr>
          <a:xfrm>
            <a:off x="1014325" y="-718209"/>
            <a:ext cx="10163350" cy="7377192"/>
          </a:xfrm>
          <a:prstGeom prst="rect">
            <a:avLst/>
          </a:prstGeom>
          <a:solidFill>
            <a:schemeClr val="tx1">
              <a:alpha val="83137"/>
            </a:schemeClr>
          </a:solidFill>
        </p:spPr>
      </p:pic>
      <p:sp>
        <p:nvSpPr>
          <p:cNvPr id="16" name="Rectangle 15"/>
          <p:cNvSpPr/>
          <p:nvPr/>
        </p:nvSpPr>
        <p:spPr>
          <a:xfrm>
            <a:off x="0" y="5746293"/>
            <a:ext cx="12192000" cy="1342103"/>
          </a:xfrm>
          <a:prstGeom prst="rect">
            <a:avLst/>
          </a:prstGeom>
          <a:solidFill>
            <a:srgbClr val="2F4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WordArt 2"/>
          <p:cNvSpPr>
            <a:spLocks noChangeArrowheads="1" noChangeShapeType="1" noTextEdit="1"/>
          </p:cNvSpPr>
          <p:nvPr/>
        </p:nvSpPr>
        <p:spPr bwMode="auto">
          <a:xfrm rot="-5400000">
            <a:off x="11096499" y="6081117"/>
            <a:ext cx="729062" cy="672453"/>
          </a:xfrm>
          <a:prstGeom prst="rect">
            <a:avLst/>
          </a:prstGeom>
          <a:extLst>
            <a:ext uri="{91240B29-F687-4F45-9708-019B960494DF}">
              <a14:hiddenLine xmlns:a14="http://schemas.microsoft.com/office/drawing/2010/main" w="9525">
                <a:solidFill>
                  <a:srgbClr val="548DD4"/>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US" sz="3600" b="1" kern="10" spc="-180">
                <a:ln>
                  <a:noFill/>
                </a:ln>
                <a:solidFill>
                  <a:srgbClr val="FA4C06"/>
                </a:solidFill>
                <a:effectLst/>
                <a:latin typeface="Arial Black"/>
              </a:rPr>
              <a:t>v</a:t>
            </a:r>
          </a:p>
        </p:txBody>
      </p:sp>
      <p:sp>
        <p:nvSpPr>
          <p:cNvPr id="8" name="Rectangle 7"/>
          <p:cNvSpPr/>
          <p:nvPr/>
        </p:nvSpPr>
        <p:spPr>
          <a:xfrm>
            <a:off x="311441" y="5920319"/>
            <a:ext cx="10418619" cy="738664"/>
          </a:xfrm>
          <a:prstGeom prst="rect">
            <a:avLst/>
          </a:prstGeom>
        </p:spPr>
        <p:txBody>
          <a:bodyPr wrap="square" anchor="t">
            <a:spAutoFit/>
          </a:bodyPr>
          <a:lstStyle/>
          <a:p>
            <a:r>
              <a:rPr lang="en-US" sz="4200" dirty="0">
                <a:solidFill>
                  <a:schemeClr val="bg1"/>
                </a:solidFill>
                <a:latin typeface="Akzidenz Grotesk BE Light"/>
                <a:cs typeface="Arial"/>
              </a:rPr>
              <a:t>Why become a volunteer?</a:t>
            </a:r>
          </a:p>
        </p:txBody>
      </p:sp>
      <p:sp>
        <p:nvSpPr>
          <p:cNvPr id="2" name="TextBox 1">
            <a:extLst>
              <a:ext uri="{FF2B5EF4-FFF2-40B4-BE49-F238E27FC236}">
                <a16:creationId xmlns:a16="http://schemas.microsoft.com/office/drawing/2014/main" id="{35928775-1ED2-483F-9503-B2878F082258}"/>
              </a:ext>
            </a:extLst>
          </p:cNvPr>
          <p:cNvSpPr txBox="1"/>
          <p:nvPr/>
        </p:nvSpPr>
        <p:spPr>
          <a:xfrm>
            <a:off x="12677614" y="4716885"/>
            <a:ext cx="1706230"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2F4B4B"/>
                </a:solidFill>
              </a:rPr>
              <a:t> </a:t>
            </a:r>
            <a:r>
              <a:rPr lang="en-US">
                <a:ea typeface="+mn-lt"/>
                <a:cs typeface="+mn-lt"/>
              </a:rPr>
              <a:t>https://youtu.be/BsUtqU9ocqc</a:t>
            </a:r>
            <a:endParaRPr lang="en-US"/>
          </a:p>
        </p:txBody>
      </p:sp>
    </p:spTree>
    <p:extLst>
      <p:ext uri="{BB962C8B-B14F-4D97-AF65-F5344CB8AC3E}">
        <p14:creationId xmlns:p14="http://schemas.microsoft.com/office/powerpoint/2010/main" val="29829782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701</Words>
  <Application>Microsoft Office PowerPoint</Application>
  <PresentationFormat>Widescreen</PresentationFormat>
  <Paragraphs>124</Paragraphs>
  <Slides>19</Slides>
  <Notes>5</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Akzidenz Grotesk BE Bold</vt:lpstr>
      <vt:lpstr>Akzidenz Grotesk BE Light</vt:lpstr>
      <vt:lpstr>Akzidenz Grotesk BE Regular</vt:lpstr>
      <vt:lpstr>Akzidenz Grotesk BE Super</vt:lpstr>
      <vt:lpstr>Arial</vt:lpstr>
      <vt:lpstr>Arial Black</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2020-07-17T07:55:00Z</dcterms:created>
  <dcterms:modified xsi:type="dcterms:W3CDTF">2020-07-17T08:24:07Z</dcterms:modified>
</cp:coreProperties>
</file>